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83" r:id="rId9"/>
    <p:sldId id="261" r:id="rId10"/>
    <p:sldId id="281" r:id="rId11"/>
    <p:sldId id="284" r:id="rId12"/>
    <p:sldId id="288" r:id="rId13"/>
    <p:sldId id="285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3" r:id="rId22"/>
    <p:sldId id="274" r:id="rId23"/>
    <p:sldId id="275" r:id="rId24"/>
    <p:sldId id="277" r:id="rId25"/>
    <p:sldId id="279" r:id="rId26"/>
    <p:sldId id="280" r:id="rId27"/>
    <p:sldId id="287" r:id="rId28"/>
    <p:sldId id="289" r:id="rId29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Zamieszkałe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8</c:v>
                </c:pt>
                <c:pt idx="7">
                  <c:v>12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1-48B0-B90E-ADBFF523B05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Uczęszczające do szkoły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Arkusz1!$A$2:$A$10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1-48B0-B90E-ADBFF523B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602232"/>
        <c:axId val="361602952"/>
      </c:barChart>
      <c:catAx>
        <c:axId val="361602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1602952"/>
        <c:crosses val="autoZero"/>
        <c:auto val="1"/>
        <c:lblAlgn val="ctr"/>
        <c:lblOffset val="100"/>
        <c:noMultiLvlLbl val="0"/>
      </c:catAx>
      <c:valAx>
        <c:axId val="36160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1602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E6E4F-EE9A-49B8-A61D-9016FF6DAF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026A2-2B6A-4311-9396-E48BF88C10E3}">
      <dgm:prSet/>
      <dgm:spPr/>
      <dgm:t>
        <a:bodyPr/>
        <a:lstStyle/>
        <a:p>
          <a:r>
            <a:rPr lang="pl-PL" dirty="0"/>
            <a:t>Potrzeby finansowe jednostki samorządu terytorialnego, podlegające sfinansowaniu na podstawie ustawy o dochodach JST, to suma potrzeb: </a:t>
          </a:r>
          <a:endParaRPr lang="en-US" dirty="0"/>
        </a:p>
      </dgm:t>
    </dgm:pt>
    <dgm:pt modelId="{26ED6D92-4A47-4783-A01A-19E0CDF7EEEE}" type="parTrans" cxnId="{6A3D88B3-1793-4C61-B295-94BB01DAD492}">
      <dgm:prSet/>
      <dgm:spPr/>
      <dgm:t>
        <a:bodyPr/>
        <a:lstStyle/>
        <a:p>
          <a:endParaRPr lang="en-US"/>
        </a:p>
      </dgm:t>
    </dgm:pt>
    <dgm:pt modelId="{89F21AA7-550E-4498-BE07-6EF6E276D922}" type="sibTrans" cxnId="{6A3D88B3-1793-4C61-B295-94BB01DAD492}">
      <dgm:prSet/>
      <dgm:spPr/>
      <dgm:t>
        <a:bodyPr/>
        <a:lstStyle/>
        <a:p>
          <a:endParaRPr lang="en-US"/>
        </a:p>
      </dgm:t>
    </dgm:pt>
    <dgm:pt modelId="{972CE751-D1D6-4AD2-B735-6992020DA6A6}">
      <dgm:prSet/>
      <dgm:spPr/>
      <dgm:t>
        <a:bodyPr/>
        <a:lstStyle/>
        <a:p>
          <a:r>
            <a:rPr lang="pl-PL"/>
            <a:t>wyrównawczych; </a:t>
          </a:r>
          <a:endParaRPr lang="en-US"/>
        </a:p>
      </dgm:t>
    </dgm:pt>
    <dgm:pt modelId="{695A8C90-70BA-4DB9-9B40-F96090E22C4A}" type="parTrans" cxnId="{DCA2AEDB-1980-4B4E-87B4-E7C3F1CD6DB0}">
      <dgm:prSet/>
      <dgm:spPr/>
      <dgm:t>
        <a:bodyPr/>
        <a:lstStyle/>
        <a:p>
          <a:endParaRPr lang="en-US"/>
        </a:p>
      </dgm:t>
    </dgm:pt>
    <dgm:pt modelId="{5B2DB5F6-A024-43D0-A0C3-684CD157EA9F}" type="sibTrans" cxnId="{DCA2AEDB-1980-4B4E-87B4-E7C3F1CD6DB0}">
      <dgm:prSet/>
      <dgm:spPr/>
      <dgm:t>
        <a:bodyPr/>
        <a:lstStyle/>
        <a:p>
          <a:endParaRPr lang="en-US"/>
        </a:p>
      </dgm:t>
    </dgm:pt>
    <dgm:pt modelId="{2FF3E094-B3CF-45B5-997F-D34BA40A362C}">
      <dgm:prSet/>
      <dgm:spPr/>
      <dgm:t>
        <a:bodyPr/>
        <a:lstStyle/>
        <a:p>
          <a:r>
            <a:rPr lang="pl-PL" b="1"/>
            <a:t>oświatowych; </a:t>
          </a:r>
          <a:endParaRPr lang="en-US"/>
        </a:p>
      </dgm:t>
    </dgm:pt>
    <dgm:pt modelId="{CE0E7892-81A2-4CFA-848C-354090D4B6BA}" type="parTrans" cxnId="{B821A465-6EBD-495D-A449-61EB148F53CC}">
      <dgm:prSet/>
      <dgm:spPr/>
      <dgm:t>
        <a:bodyPr/>
        <a:lstStyle/>
        <a:p>
          <a:endParaRPr lang="en-US"/>
        </a:p>
      </dgm:t>
    </dgm:pt>
    <dgm:pt modelId="{23FBEFA8-A3C2-4552-B341-8379463361BD}" type="sibTrans" cxnId="{B821A465-6EBD-495D-A449-61EB148F53CC}">
      <dgm:prSet/>
      <dgm:spPr/>
      <dgm:t>
        <a:bodyPr/>
        <a:lstStyle/>
        <a:p>
          <a:endParaRPr lang="en-US"/>
        </a:p>
      </dgm:t>
    </dgm:pt>
    <dgm:pt modelId="{28374A6F-0F54-4DFF-A1B0-4A77C70FF910}">
      <dgm:prSet/>
      <dgm:spPr/>
      <dgm:t>
        <a:bodyPr/>
        <a:lstStyle/>
        <a:p>
          <a:r>
            <a:rPr lang="pl-PL"/>
            <a:t>rozwojowych; </a:t>
          </a:r>
          <a:endParaRPr lang="en-US"/>
        </a:p>
      </dgm:t>
    </dgm:pt>
    <dgm:pt modelId="{D2A62785-E26E-4F84-9541-0F0632AD694F}" type="parTrans" cxnId="{29A5C6B1-0B6C-44AF-95F3-E42D5A7EDCB2}">
      <dgm:prSet/>
      <dgm:spPr/>
      <dgm:t>
        <a:bodyPr/>
        <a:lstStyle/>
        <a:p>
          <a:endParaRPr lang="en-US"/>
        </a:p>
      </dgm:t>
    </dgm:pt>
    <dgm:pt modelId="{C8957D23-5ED3-483C-86A1-57B04E2B90D4}" type="sibTrans" cxnId="{29A5C6B1-0B6C-44AF-95F3-E42D5A7EDCB2}">
      <dgm:prSet/>
      <dgm:spPr/>
      <dgm:t>
        <a:bodyPr/>
        <a:lstStyle/>
        <a:p>
          <a:endParaRPr lang="en-US"/>
        </a:p>
      </dgm:t>
    </dgm:pt>
    <dgm:pt modelId="{04283B30-5A4F-49C7-A07D-4FEF4A5EEB2F}">
      <dgm:prSet/>
      <dgm:spPr/>
      <dgm:t>
        <a:bodyPr/>
        <a:lstStyle/>
        <a:p>
          <a:r>
            <a:rPr lang="pl-PL"/>
            <a:t>ekologicznych; </a:t>
          </a:r>
          <a:endParaRPr lang="en-US"/>
        </a:p>
      </dgm:t>
    </dgm:pt>
    <dgm:pt modelId="{B81C0178-4479-43A5-80C3-4934EF4B0FFE}" type="parTrans" cxnId="{4B588CF6-5083-4E05-A751-68604067B873}">
      <dgm:prSet/>
      <dgm:spPr/>
      <dgm:t>
        <a:bodyPr/>
        <a:lstStyle/>
        <a:p>
          <a:endParaRPr lang="en-US"/>
        </a:p>
      </dgm:t>
    </dgm:pt>
    <dgm:pt modelId="{513DA7AD-7668-4F2A-BE30-6AD288065DBF}" type="sibTrans" cxnId="{4B588CF6-5083-4E05-A751-68604067B873}">
      <dgm:prSet/>
      <dgm:spPr/>
      <dgm:t>
        <a:bodyPr/>
        <a:lstStyle/>
        <a:p>
          <a:endParaRPr lang="en-US"/>
        </a:p>
      </dgm:t>
    </dgm:pt>
    <dgm:pt modelId="{927ECC8E-E835-431F-A3A7-2C8A99D9E5E0}">
      <dgm:prSet/>
      <dgm:spPr/>
      <dgm:t>
        <a:bodyPr/>
        <a:lstStyle/>
        <a:p>
          <a:r>
            <a:rPr lang="pl-PL"/>
            <a:t>uzupełniających.</a:t>
          </a:r>
          <a:endParaRPr lang="en-US"/>
        </a:p>
      </dgm:t>
    </dgm:pt>
    <dgm:pt modelId="{EEE2337D-AD12-433B-A4E0-72E96CA97E19}" type="parTrans" cxnId="{45AB082A-8637-4DE4-8493-6C3DB71A034F}">
      <dgm:prSet/>
      <dgm:spPr/>
      <dgm:t>
        <a:bodyPr/>
        <a:lstStyle/>
        <a:p>
          <a:endParaRPr lang="en-US"/>
        </a:p>
      </dgm:t>
    </dgm:pt>
    <dgm:pt modelId="{77AFB77E-176E-4757-BEC1-B1FC26B14CCA}" type="sibTrans" cxnId="{45AB082A-8637-4DE4-8493-6C3DB71A034F}">
      <dgm:prSet/>
      <dgm:spPr/>
      <dgm:t>
        <a:bodyPr/>
        <a:lstStyle/>
        <a:p>
          <a:endParaRPr lang="en-US"/>
        </a:p>
      </dgm:t>
    </dgm:pt>
    <dgm:pt modelId="{2EB0701F-D9CF-4D81-8ACE-537E23AD7169}" type="pres">
      <dgm:prSet presAssocID="{9B1E6E4F-EE9A-49B8-A61D-9016FF6DAFDD}" presName="linear" presStyleCnt="0">
        <dgm:presLayoutVars>
          <dgm:animLvl val="lvl"/>
          <dgm:resizeHandles val="exact"/>
        </dgm:presLayoutVars>
      </dgm:prSet>
      <dgm:spPr/>
    </dgm:pt>
    <dgm:pt modelId="{8813DA75-FD38-40AA-88B3-5EA64448910C}" type="pres">
      <dgm:prSet presAssocID="{7F6026A2-2B6A-4311-9396-E48BF88C10E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665C3F4-7CBE-4B9A-990C-86C465EBD700}" type="pres">
      <dgm:prSet presAssocID="{7F6026A2-2B6A-4311-9396-E48BF88C10E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CCA8810-879F-446B-9786-623D9305CFD4}" type="presOf" srcId="{28374A6F-0F54-4DFF-A1B0-4A77C70FF910}" destId="{1665C3F4-7CBE-4B9A-990C-86C465EBD700}" srcOrd="0" destOrd="2" presId="urn:microsoft.com/office/officeart/2005/8/layout/vList2"/>
    <dgm:cxn modelId="{45AB082A-8637-4DE4-8493-6C3DB71A034F}" srcId="{7F6026A2-2B6A-4311-9396-E48BF88C10E3}" destId="{927ECC8E-E835-431F-A3A7-2C8A99D9E5E0}" srcOrd="4" destOrd="0" parTransId="{EEE2337D-AD12-433B-A4E0-72E96CA97E19}" sibTransId="{77AFB77E-176E-4757-BEC1-B1FC26B14CCA}"/>
    <dgm:cxn modelId="{A13B5D38-66E7-45FB-94CC-67C80D1D2CA5}" type="presOf" srcId="{972CE751-D1D6-4AD2-B735-6992020DA6A6}" destId="{1665C3F4-7CBE-4B9A-990C-86C465EBD700}" srcOrd="0" destOrd="0" presId="urn:microsoft.com/office/officeart/2005/8/layout/vList2"/>
    <dgm:cxn modelId="{B821A465-6EBD-495D-A449-61EB148F53CC}" srcId="{7F6026A2-2B6A-4311-9396-E48BF88C10E3}" destId="{2FF3E094-B3CF-45B5-997F-D34BA40A362C}" srcOrd="1" destOrd="0" parTransId="{CE0E7892-81A2-4CFA-848C-354090D4B6BA}" sibTransId="{23FBEFA8-A3C2-4552-B341-8379463361BD}"/>
    <dgm:cxn modelId="{19FB4847-B03C-48C9-8DD1-ADFBEAAF70C1}" type="presOf" srcId="{2FF3E094-B3CF-45B5-997F-D34BA40A362C}" destId="{1665C3F4-7CBE-4B9A-990C-86C465EBD700}" srcOrd="0" destOrd="1" presId="urn:microsoft.com/office/officeart/2005/8/layout/vList2"/>
    <dgm:cxn modelId="{19B9B656-FF04-4A8C-8DCF-C4475BAD5E9E}" type="presOf" srcId="{927ECC8E-E835-431F-A3A7-2C8A99D9E5E0}" destId="{1665C3F4-7CBE-4B9A-990C-86C465EBD700}" srcOrd="0" destOrd="4" presId="urn:microsoft.com/office/officeart/2005/8/layout/vList2"/>
    <dgm:cxn modelId="{29A5C6B1-0B6C-44AF-95F3-E42D5A7EDCB2}" srcId="{7F6026A2-2B6A-4311-9396-E48BF88C10E3}" destId="{28374A6F-0F54-4DFF-A1B0-4A77C70FF910}" srcOrd="2" destOrd="0" parTransId="{D2A62785-E26E-4F84-9541-0F0632AD694F}" sibTransId="{C8957D23-5ED3-483C-86A1-57B04E2B90D4}"/>
    <dgm:cxn modelId="{6A3D88B3-1793-4C61-B295-94BB01DAD492}" srcId="{9B1E6E4F-EE9A-49B8-A61D-9016FF6DAFDD}" destId="{7F6026A2-2B6A-4311-9396-E48BF88C10E3}" srcOrd="0" destOrd="0" parTransId="{26ED6D92-4A47-4783-A01A-19E0CDF7EEEE}" sibTransId="{89F21AA7-550E-4498-BE07-6EF6E276D922}"/>
    <dgm:cxn modelId="{876939CA-B4DE-46DC-B01E-0183AFCC2E30}" type="presOf" srcId="{7F6026A2-2B6A-4311-9396-E48BF88C10E3}" destId="{8813DA75-FD38-40AA-88B3-5EA64448910C}" srcOrd="0" destOrd="0" presId="urn:microsoft.com/office/officeart/2005/8/layout/vList2"/>
    <dgm:cxn modelId="{9BD930CD-D176-4A80-91A3-06F7329D82B3}" type="presOf" srcId="{9B1E6E4F-EE9A-49B8-A61D-9016FF6DAFDD}" destId="{2EB0701F-D9CF-4D81-8ACE-537E23AD7169}" srcOrd="0" destOrd="0" presId="urn:microsoft.com/office/officeart/2005/8/layout/vList2"/>
    <dgm:cxn modelId="{B46506D6-F40D-44D9-8786-002ABC4F17B3}" type="presOf" srcId="{04283B30-5A4F-49C7-A07D-4FEF4A5EEB2F}" destId="{1665C3F4-7CBE-4B9A-990C-86C465EBD700}" srcOrd="0" destOrd="3" presId="urn:microsoft.com/office/officeart/2005/8/layout/vList2"/>
    <dgm:cxn modelId="{DCA2AEDB-1980-4B4E-87B4-E7C3F1CD6DB0}" srcId="{7F6026A2-2B6A-4311-9396-E48BF88C10E3}" destId="{972CE751-D1D6-4AD2-B735-6992020DA6A6}" srcOrd="0" destOrd="0" parTransId="{695A8C90-70BA-4DB9-9B40-F96090E22C4A}" sibTransId="{5B2DB5F6-A024-43D0-A0C3-684CD157EA9F}"/>
    <dgm:cxn modelId="{4B588CF6-5083-4E05-A751-68604067B873}" srcId="{7F6026A2-2B6A-4311-9396-E48BF88C10E3}" destId="{04283B30-5A4F-49C7-A07D-4FEF4A5EEB2F}" srcOrd="3" destOrd="0" parTransId="{B81C0178-4479-43A5-80C3-4934EF4B0FFE}" sibTransId="{513DA7AD-7668-4F2A-BE30-6AD288065DBF}"/>
    <dgm:cxn modelId="{0B28D232-55CF-4DF2-9D8E-C62113D1A7F9}" type="presParOf" srcId="{2EB0701F-D9CF-4D81-8ACE-537E23AD7169}" destId="{8813DA75-FD38-40AA-88B3-5EA64448910C}" srcOrd="0" destOrd="0" presId="urn:microsoft.com/office/officeart/2005/8/layout/vList2"/>
    <dgm:cxn modelId="{ECED017D-D3A8-47FE-BF5E-C7304AC466E8}" type="presParOf" srcId="{2EB0701F-D9CF-4D81-8ACE-537E23AD7169}" destId="{1665C3F4-7CBE-4B9A-990C-86C465EBD7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3DA75-FD38-40AA-88B3-5EA64448910C}">
      <dsp:nvSpPr>
        <dsp:cNvPr id="0" name=""/>
        <dsp:cNvSpPr/>
      </dsp:nvSpPr>
      <dsp:spPr>
        <a:xfrm>
          <a:off x="0" y="79569"/>
          <a:ext cx="10515600" cy="186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Potrzeby finansowe jednostki samorządu terytorialnego, podlegające sfinansowaniu na podstawie ustawy o dochodach JST, to suma potrzeb: </a:t>
          </a:r>
          <a:endParaRPr lang="en-US" sz="3400" kern="1200" dirty="0"/>
        </a:p>
      </dsp:txBody>
      <dsp:txXfrm>
        <a:off x="91269" y="170838"/>
        <a:ext cx="10333062" cy="1687122"/>
      </dsp:txXfrm>
    </dsp:sp>
    <dsp:sp modelId="{1665C3F4-7CBE-4B9A-990C-86C465EBD700}">
      <dsp:nvSpPr>
        <dsp:cNvPr id="0" name=""/>
        <dsp:cNvSpPr/>
      </dsp:nvSpPr>
      <dsp:spPr>
        <a:xfrm>
          <a:off x="0" y="1949229"/>
          <a:ext cx="10515600" cy="232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700" kern="1200"/>
            <a:t>wyrównawczych;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700" b="1" kern="1200"/>
            <a:t>oświatowych;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700" kern="1200"/>
            <a:t>rozwojowych;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700" kern="1200"/>
            <a:t>ekologicznych;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700" kern="1200"/>
            <a:t>uzupełniających.</a:t>
          </a:r>
          <a:endParaRPr lang="en-US" sz="2700" kern="1200"/>
        </a:p>
      </dsp:txBody>
      <dsp:txXfrm>
        <a:off x="0" y="1949229"/>
        <a:ext cx="10515600" cy="2322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3A22E-0696-3CD2-A062-50A84434E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BD5B75-A98D-54B6-2E63-E1A57FB44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89D436-5D6A-47AE-AB72-18368A83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426885-C85D-A58E-869A-15E26AB5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40AEE4-82F3-0C43-6858-A1327AB9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59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E5DB2D-8980-A51A-780D-0BE7530C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CB4A64-0E49-3DE3-AC9C-2FCAF41AF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A6C154-AF44-7757-5864-ADF5E0DD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D15487-C0F6-D07A-51F8-CF246935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075790-EC09-E919-B932-A3A7E987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21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D918494-0150-858E-28AA-82DE0CB7A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ECF9D2A-7853-E5F8-15DD-257998B95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76DB4E-5300-3BC0-89E7-9AB3CA4E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45E496-C271-40E8-3171-A78763DB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19E8FD-BFB9-7E66-A5FB-FEB237CE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54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C7BCA-58E7-9D6A-B292-16331BC8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7C8119-768A-BF4F-B709-E1F6AC983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CF1CDF-40DB-1F26-6A82-05AACE25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3EED9E-E29F-4001-A568-8766D8B4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51A68C-1AF8-B154-429F-8BA75070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55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0C13DD-4582-9996-8669-6A13D9BD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1D1B06-6C87-F348-77F1-D8A2A067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CC9653-E08D-B55A-5BE7-ACFE917D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5322C9-E513-007D-2B42-61E8862B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EB8AF4-5562-8EDC-929C-4E8271E1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7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D7A003-9BF3-FA9E-4850-F1BCD607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C3E3FA-92BF-B342-4C3D-DF63A603B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C322F7-4BBF-3FA1-E49D-6F9BCF5D0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EAB0F0-ECBD-9EDF-D8F3-8386DBE6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5666CB-70E3-145F-45E1-B8520B5E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95A0CF-4B27-041E-1117-E447BE7D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2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C585F7-CC9A-B161-037D-DD84163E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BE15F2-0AAB-1E2F-3560-C12EE30C9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488206-BCA2-A232-0E0D-336EFC082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DB7F6CE-908B-826B-FB24-139D2DF8B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4A8B184-7BF6-313E-79D8-7046CBF8A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EEABA4E-C302-D33A-E696-9F78E8BA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144B743-3CD9-BB92-E04D-82A8DA8D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02918F9-DD4D-AE89-3F60-3FD69FA7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17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B66BB6-88CD-7C3F-9375-23158E8E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0AD0ED-D7D7-5675-7756-9B78803A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59619EA-92EF-3765-3EA7-45C60D93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ECA7F7-85C9-18B2-61CB-A8CFABAC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28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4A0AC99-FD07-931C-501D-9637E1D0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5DEDA8E-F40F-B5C5-A077-F300D278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800696-EFA7-9730-FD4E-EA19C5C9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37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501D4-B315-AFB7-BB4F-14D3B8C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FCED40-2C9E-E2DF-5EB6-E4D6ED60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2D5751-7E38-E653-59A0-C770686ED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5263DB-0E1D-0359-B72A-9CE00165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8D8C94-2220-4290-2CB7-B03A0E32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75B1F3-5819-D848-C311-B3523580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00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3F3978-8E8F-32C6-0DF0-B422AB6F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B0B39A9-822D-B15F-B754-A98289CA1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B522BF-379D-23A1-D85E-8D1236E9C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32027F-9804-0041-B119-BA3995DC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5CF0F9-534F-717C-BAEB-183ACF7E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0A6084-2833-030C-2186-7AAD5EC2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92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6C0550E-1592-9A5E-58D4-060FAE99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3591F5-CE99-F4BB-3620-727821B5C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AB8D16-3777-3BE5-47FD-D58140A91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7EF3EC-9E7F-4808-A66A-2D3A3A53E9C0}" type="datetimeFigureOut">
              <a:rPr lang="pl-PL" smtClean="0"/>
              <a:t>13.12.2024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5060D3-9B7D-1943-CA0E-B175EBE2C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1CD397-99BF-889A-1A9F-0C2B4BE75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29B9F-ED54-44E2-9E78-C5BA95EB52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28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 descr="Obraz zawierający budynek, na wolnym powietrzu, okno, dom&#10;&#10;Opis wygenerowany automatycznie">
            <a:extLst>
              <a:ext uri="{FF2B5EF4-FFF2-40B4-BE49-F238E27FC236}">
                <a16:creationId xmlns:a16="http://schemas.microsoft.com/office/drawing/2014/main" id="{BDA4FE93-2921-3CF8-5F2D-908F32930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7143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F6A9F7-C2C9-0C5D-A500-BC4D727BC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Szkoła Podstawowa w Goszczynie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FC6C9B-AA8F-C0A7-0C1F-F251D2B58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27" y="743803"/>
            <a:ext cx="3863073" cy="1382392"/>
          </a:xfrm>
        </p:spPr>
        <p:txBody>
          <a:bodyPr anchor="b">
            <a:norm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FFFFFF"/>
                </a:solidFill>
              </a:rPr>
              <a:t>Informacje bieżące o szkole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FFFFFF"/>
                </a:solidFill>
              </a:rPr>
              <a:t>Budżet 2024 </a:t>
            </a:r>
          </a:p>
          <a:p>
            <a:pPr algn="r"/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F7CB4-973F-228C-FDD7-1804EFFD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Nauczyciele według stopnia</a:t>
            </a:r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CF4CDB00-36B5-AC56-D1FB-C0B3C7FBB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687203"/>
              </p:ext>
            </p:extLst>
          </p:nvPr>
        </p:nvGraphicFramePr>
        <p:xfrm>
          <a:off x="838200" y="1825625"/>
          <a:ext cx="1051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1110511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86343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Stopień nauczyciela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75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Bez awansu / st. początkujący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0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Bez stopnia zawodowego, nie odbywający przygotowania zawodowego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0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Nauczyciel Mianowany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169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Nauczyciel Dyplomowany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5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 zgodą Kuratora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12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51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83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E9A886-D4C3-AB93-8D76-D5E46538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44303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4800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Budżet 2024</a:t>
            </a:r>
            <a:br>
              <a:rPr lang="pl-PL" sz="4800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pl-PL" sz="4800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przewidywane zakończenie roku </a:t>
            </a:r>
            <a:endParaRPr lang="en-US" sz="4800" kern="1200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ałe kalkulatory">
            <a:extLst>
              <a:ext uri="{FF2B5EF4-FFF2-40B4-BE49-F238E27FC236}">
                <a16:creationId xmlns:a16="http://schemas.microsoft.com/office/drawing/2014/main" id="{4DAAECCD-516F-47FD-F087-88CC5CCC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6920559" y="2385062"/>
            <a:ext cx="3737164" cy="21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3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EBAD29-DA6F-01E9-C56B-3D43F59F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181069"/>
            <a:ext cx="10738164" cy="995881"/>
          </a:xfrm>
        </p:spPr>
        <p:txBody>
          <a:bodyPr/>
          <a:lstStyle/>
          <a:p>
            <a:pPr algn="ctr"/>
            <a:r>
              <a:rPr lang="pl-PL" dirty="0"/>
              <a:t>Wydatki ogółem za rok 2024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98D9883-0A50-B33C-F635-25F6434A8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14545"/>
              </p:ext>
            </p:extLst>
          </p:nvPr>
        </p:nvGraphicFramePr>
        <p:xfrm>
          <a:off x="425512" y="1421394"/>
          <a:ext cx="11217243" cy="512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532">
                  <a:extLst>
                    <a:ext uri="{9D8B030D-6E8A-4147-A177-3AD203B41FA5}">
                      <a16:colId xmlns:a16="http://schemas.microsoft.com/office/drawing/2014/main" val="517911040"/>
                    </a:ext>
                  </a:extLst>
                </a:gridCol>
                <a:gridCol w="2548089">
                  <a:extLst>
                    <a:ext uri="{9D8B030D-6E8A-4147-A177-3AD203B41FA5}">
                      <a16:colId xmlns:a16="http://schemas.microsoft.com/office/drawing/2014/main" val="3109127900"/>
                    </a:ext>
                  </a:extLst>
                </a:gridCol>
                <a:gridCol w="2804311">
                  <a:extLst>
                    <a:ext uri="{9D8B030D-6E8A-4147-A177-3AD203B41FA5}">
                      <a16:colId xmlns:a16="http://schemas.microsoft.com/office/drawing/2014/main" val="2927897270"/>
                    </a:ext>
                  </a:extLst>
                </a:gridCol>
                <a:gridCol w="2804311">
                  <a:extLst>
                    <a:ext uri="{9D8B030D-6E8A-4147-A177-3AD203B41FA5}">
                      <a16:colId xmlns:a16="http://schemas.microsoft.com/office/drawing/2014/main" val="1210897542"/>
                    </a:ext>
                  </a:extLst>
                </a:gridCol>
              </a:tblGrid>
              <a:tr h="36876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Domaniów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Wierzbno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Goszczyna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544645"/>
                  </a:ext>
                </a:extLst>
              </a:tr>
              <a:tr h="1454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Plan 2024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pl-PL" b="1" dirty="0"/>
                        <a:t>4.780.612,82 zł </a:t>
                      </a:r>
                    </a:p>
                    <a:p>
                      <a:pPr lvl="0" algn="r">
                        <a:lnSpc>
                          <a:spcPct val="100000"/>
                        </a:lnSpc>
                      </a:pPr>
                      <a:endParaRPr lang="pl-PL" b="1" dirty="0"/>
                    </a:p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pl-PL" b="1" dirty="0"/>
                        <a:t>w tym: 80150 = </a:t>
                      </a:r>
                    </a:p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pl-PL" b="1" dirty="0"/>
                        <a:t>574 786,00 zł</a:t>
                      </a:r>
                      <a:endParaRPr lang="en-US" b="1" dirty="0"/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pl-PL" b="1" dirty="0"/>
                        <a:t>4.134.306,62 zł </a:t>
                      </a:r>
                    </a:p>
                    <a:p>
                      <a:pPr lvl="0" algn="r">
                        <a:lnSpc>
                          <a:spcPct val="100000"/>
                        </a:lnSpc>
                      </a:pPr>
                      <a:endParaRPr lang="pl-PL" b="1" dirty="0"/>
                    </a:p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pl-PL" b="1" dirty="0"/>
                        <a:t>w tym: 80150 = </a:t>
                      </a:r>
                    </a:p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pl-PL" b="1" dirty="0"/>
                        <a:t>325 629,00 zł</a:t>
                      </a:r>
                      <a:endParaRPr lang="en-US" b="1" dirty="0"/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4.115.447,00 zł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 tym: 80149,80150 = 2.116.960,00 zł</a:t>
                      </a:r>
                      <a:endParaRPr lang="pl-PL" dirty="0"/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497912"/>
                  </a:ext>
                </a:extLst>
              </a:tr>
              <a:tr h="118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Wykonanie budżetu na dzień 30 listopada 2024 r. wg sprawozdanie RB-28S 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4.308.373,05 zł</a:t>
                      </a:r>
                      <a:endParaRPr lang="en-US" b="1" dirty="0"/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3.702.838,41 zł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2.410.110,40 zł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230314"/>
                  </a:ext>
                </a:extLst>
              </a:tr>
              <a:tr h="909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Zakładane wykonanie do 31.12.2024 r.</a:t>
                      </a:r>
                      <a:endParaRPr lang="pl-PL" dirty="0"/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4.700.043,00 zł </a:t>
                      </a:r>
                      <a:endParaRPr lang="pl-PL" dirty="0"/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4.039.460,00 zł </a:t>
                      </a:r>
                      <a:endParaRPr lang="pl-PL" dirty="0"/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2.629.211,00 zł </a:t>
                      </a:r>
                      <a:endParaRPr lang="pl-PL" dirty="0"/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43373"/>
                  </a:ext>
                </a:extLst>
              </a:tr>
              <a:tr h="11820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pl-PL" b="1" dirty="0"/>
                        <a:t>Zakładane wykonanie w rozdziałach 80149 i 80150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pl-PL" b="1" dirty="0"/>
                        <a:t>do 31.12.2024 r.</a:t>
                      </a:r>
                      <a:endParaRPr lang="pl-PL" dirty="0"/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537.055,00 zł</a:t>
                      </a:r>
                      <a:endParaRPr lang="pl-PL" dirty="0"/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249.080,00 zł</a:t>
                      </a:r>
                      <a:endParaRPr lang="pl-PL" dirty="0"/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926.952,39 zł</a:t>
                      </a:r>
                      <a:endParaRPr lang="pl-PL" dirty="0"/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58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21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58441-C9E7-1BDB-9EA0-392A670A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Łączne wynagrodzenia pracowników </a:t>
            </a:r>
            <a:br>
              <a:rPr lang="pl-PL" dirty="0"/>
            </a:br>
            <a:r>
              <a:rPr lang="pl-PL" dirty="0"/>
              <a:t>- rok 2024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C4B3CFA-E6CD-389D-1628-841B968F6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770055"/>
              </p:ext>
            </p:extLst>
          </p:nvPr>
        </p:nvGraphicFramePr>
        <p:xfrm>
          <a:off x="715618" y="1855441"/>
          <a:ext cx="10843591" cy="428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139">
                  <a:extLst>
                    <a:ext uri="{9D8B030D-6E8A-4147-A177-3AD203B41FA5}">
                      <a16:colId xmlns:a16="http://schemas.microsoft.com/office/drawing/2014/main" val="2855105027"/>
                    </a:ext>
                  </a:extLst>
                </a:gridCol>
                <a:gridCol w="2198613">
                  <a:extLst>
                    <a:ext uri="{9D8B030D-6E8A-4147-A177-3AD203B41FA5}">
                      <a16:colId xmlns:a16="http://schemas.microsoft.com/office/drawing/2014/main" val="3674533614"/>
                    </a:ext>
                  </a:extLst>
                </a:gridCol>
                <a:gridCol w="2198613">
                  <a:extLst>
                    <a:ext uri="{9D8B030D-6E8A-4147-A177-3AD203B41FA5}">
                      <a16:colId xmlns:a16="http://schemas.microsoft.com/office/drawing/2014/main" val="802737167"/>
                    </a:ext>
                  </a:extLst>
                </a:gridCol>
                <a:gridCol w="2198613">
                  <a:extLst>
                    <a:ext uri="{9D8B030D-6E8A-4147-A177-3AD203B41FA5}">
                      <a16:colId xmlns:a16="http://schemas.microsoft.com/office/drawing/2014/main" val="2840851371"/>
                    </a:ext>
                  </a:extLst>
                </a:gridCol>
                <a:gridCol w="2198613">
                  <a:extLst>
                    <a:ext uri="{9D8B030D-6E8A-4147-A177-3AD203B41FA5}">
                      <a16:colId xmlns:a16="http://schemas.microsoft.com/office/drawing/2014/main" val="3265649200"/>
                    </a:ext>
                  </a:extLst>
                </a:gridCol>
              </a:tblGrid>
              <a:tr h="1009182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I-XII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Brutto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ZUS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Razem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558700"/>
                  </a:ext>
                </a:extLst>
              </a:tr>
              <a:tr h="58468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Wynagrodzenia</a:t>
                      </a:r>
                    </a:p>
                    <a:p>
                      <a:pPr algn="ctr"/>
                      <a:r>
                        <a:rPr lang="pl-PL" dirty="0"/>
                        <a:t>n-le i obsługa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1.949.031,00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333.668,77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37.559,08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2.320.258,85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003754"/>
                  </a:ext>
                </a:extLst>
              </a:tr>
              <a:tr h="125190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Godz. nadliczbowe n-li </a:t>
                      </a:r>
                    </a:p>
                    <a:p>
                      <a:pPr algn="ctr"/>
                      <a:r>
                        <a:rPr lang="pl-PL" dirty="0"/>
                        <a:t>za grudzień – </a:t>
                      </a:r>
                    </a:p>
                    <a:p>
                      <a:pPr algn="ctr"/>
                      <a:r>
                        <a:rPr lang="pl-PL" dirty="0"/>
                        <a:t>na podstawie listopada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15.292,32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2.630,28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265,18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18.187,78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63492"/>
                  </a:ext>
                </a:extLst>
              </a:tr>
              <a:tr h="58468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F. Socjalny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97.477,00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97.477,00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252458"/>
                  </a:ext>
                </a:extLst>
              </a:tr>
              <a:tr h="58468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2061.800,32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336.299,05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37.824,26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2.435.923,63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517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8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DB5774-1D08-DB60-B5D2-71EF9622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4" y="365125"/>
            <a:ext cx="11343992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Nowy system finansowania samorządów - oświata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62A7E3F-D80E-A09A-82C8-8C9D509AF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1627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98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71F6AA-1B50-D91D-B359-5D18720F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5533608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Potrzeby oświatowe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– art. 26 ustawy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o dochodach JST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106F51-33FA-CFFF-C54A-B46DA75F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1700" dirty="0"/>
              <a:t>Potrzeby oświatowe wszystkich jednostek samorządu terytorialnego ustala się w wysokości łącznej kwoty potrzeb oświatowych, nie mniejszej niż ustalona w roku poprzedzającym rok budżetowy, skorygowanej w związku ze zmianą realizowanych zadań oświatowych, z wyłączeniem zadań związanych z: </a:t>
            </a:r>
          </a:p>
          <a:p>
            <a:pPr marL="514350" indent="-514350">
              <a:buAutoNum type="arabicParenR"/>
            </a:pPr>
            <a:r>
              <a:rPr lang="pl-PL" sz="1700" dirty="0"/>
              <a:t>dowozem dzieci, uczniów, słuchaczy i wychowanków odpowiednio do przedszkoli, innych form wychowania przedszkolnego, szkół i jednostek systemu oświaty, </a:t>
            </a:r>
          </a:p>
          <a:p>
            <a:pPr marL="514350" indent="-514350">
              <a:buAutoNum type="arabicParenR"/>
            </a:pPr>
            <a:r>
              <a:rPr lang="pl-PL" sz="1700" strike="sngStrike" dirty="0"/>
              <a:t>funkcjonowaniem branżowych centrów umiejętności niewchodzących w skład ogólnopolskiej sieci branżowych centrów umiejętności; </a:t>
            </a:r>
          </a:p>
          <a:p>
            <a:pPr marL="514350" indent="-514350">
              <a:buAutoNum type="arabicParenR"/>
            </a:pPr>
            <a:r>
              <a:rPr lang="pl-PL" sz="1700" strike="sngStrike" dirty="0"/>
              <a:t>objęciem uczniów lub słuchaczy branżowym szkoleniem zawodowym realizowanym przez branżowe centra umiejętności.</a:t>
            </a:r>
          </a:p>
        </p:txBody>
      </p:sp>
    </p:spTree>
    <p:extLst>
      <p:ext uri="{BB962C8B-B14F-4D97-AF65-F5344CB8AC3E}">
        <p14:creationId xmlns:p14="http://schemas.microsoft.com/office/powerpoint/2010/main" val="39595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4752B3-29CE-C4E3-FCBC-E9B0A0D4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9" y="586855"/>
            <a:ext cx="3652494" cy="5541681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Potrzeby oświatowe –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art. 26 ustawy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o dochodach JST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E79DE1-B920-3F35-AB26-6071A2390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1700" dirty="0"/>
              <a:t>Potrzeby oświatowe </a:t>
            </a:r>
            <a:r>
              <a:rPr lang="pl-PL" sz="1700" u="sng" dirty="0"/>
              <a:t>w części wynikającej z realizacji zadań związanych z objęciem wychowaniem przedszkolnym dzieci, które ukończyły 5 lat lub mniej w roku poprzedzającym rok budżetowy,</a:t>
            </a:r>
            <a:r>
              <a:rPr lang="pl-PL" sz="1700" dirty="0"/>
              <a:t> w przedszkolach, oddziałach przedszkolnych zorganizowanych w szkołach podstawowych i innych formach wychowania przedszkolnego, koryguje się, uwzględniając </a:t>
            </a:r>
            <a:r>
              <a:rPr lang="pl-PL" sz="1700" u="sng" dirty="0"/>
              <a:t>wyłącznie</a:t>
            </a:r>
            <a:r>
              <a:rPr lang="pl-PL" sz="1700" dirty="0"/>
              <a:t> skutki wynikające ze: </a:t>
            </a:r>
          </a:p>
          <a:p>
            <a:pPr marL="514350" indent="-514350">
              <a:buAutoNum type="arabicParenR"/>
            </a:pPr>
            <a:r>
              <a:rPr lang="pl-PL" sz="1700" dirty="0"/>
              <a:t>zmiany realizowanych zadań związanych z: </a:t>
            </a:r>
          </a:p>
          <a:p>
            <a:pPr marL="514350" indent="-514350">
              <a:buAutoNum type="alphaLcParenR"/>
            </a:pPr>
            <a:r>
              <a:rPr lang="pl-PL" sz="1700" dirty="0"/>
              <a:t>objęciem wychowaniem przedszkolnym dzieci posiadających orzeczenie o potrzebie kształcenia specjalnego, o którym mowa w art. 127 ust. 10 ustawy – Prawo oświatowe, </a:t>
            </a:r>
          </a:p>
          <a:p>
            <a:pPr marL="514350" indent="-514350">
              <a:buAutoNum type="alphaLcParenR"/>
            </a:pPr>
            <a:r>
              <a:rPr lang="pl-PL" sz="1700" dirty="0"/>
              <a:t>objęciem zajęciami rewalidacyjno-wychowawczymi dzieci posiadających orzeczenie o potrzebie zajęć rewalidacyjno-wychowawczych, o którym mowa w art. 127 ust. 10 ustawy – Prawo oświatowe,</a:t>
            </a:r>
          </a:p>
          <a:p>
            <a:pPr marL="514350" indent="-514350">
              <a:buAutoNum type="alphaLcParenR"/>
            </a:pPr>
            <a:r>
              <a:rPr lang="pl-PL" sz="1700" dirty="0"/>
              <a:t>objęciem wczesnym wspomaganiem rozwoju dzieci posiadających opinię o potrzebie wczesnego wspomagania rozwoju, o której mowa w art. 127 ust. 10 ustawy – Prawo oświatowe</a:t>
            </a:r>
          </a:p>
        </p:txBody>
      </p:sp>
    </p:spTree>
    <p:extLst>
      <p:ext uri="{BB962C8B-B14F-4D97-AF65-F5344CB8AC3E}">
        <p14:creationId xmlns:p14="http://schemas.microsoft.com/office/powerpoint/2010/main" val="234858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00EF69-95AF-D2CB-E2BE-083DC5B2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5779637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Potrzeby oświatowe – art. 26 ustawy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o dochodach JST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2C9746-6627-F169-5D0D-1BE67F19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d) zatrudnieniem nauczycieli, o których mowa w art. 42d ust. 1 ustawy z dnia 26 stycznia 1982 r. – Karta Nauczyciela (Dz. U. z 2024 r. poz. 986), zwanej dalej „ustawą – Karta Nauczyciela”, w łącznej liczbie etatów nauczycieli, o której mowa w art. 42d ust. 3 tej ustawy, </a:t>
            </a:r>
          </a:p>
          <a:p>
            <a:pPr marL="0" indent="0" algn="just">
              <a:buNone/>
            </a:pPr>
            <a:r>
              <a:rPr lang="pl-PL" sz="2000" dirty="0"/>
              <a:t>e) finansowaniem świadczenia na start, o którym mowa w art. 53a ustawy – Karta Nauczyciela; </a:t>
            </a:r>
          </a:p>
          <a:p>
            <a:pPr marL="0" indent="0" algn="just">
              <a:buNone/>
            </a:pPr>
            <a:r>
              <a:rPr lang="pl-PL" sz="2000" dirty="0"/>
              <a:t>2) wzrostu w roku budżetowym średnich wynagrodzeń nauczycieli, o których mowa w art. 30 ust. 3 ustawy – Karta Nauczyciela </a:t>
            </a:r>
          </a:p>
        </p:txBody>
      </p:sp>
    </p:spTree>
    <p:extLst>
      <p:ext uri="{BB962C8B-B14F-4D97-AF65-F5344CB8AC3E}">
        <p14:creationId xmlns:p14="http://schemas.microsoft.com/office/powerpoint/2010/main" val="1549481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6C3C2BB-8A96-7222-1433-C547D712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5207658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Potrzeby oświatowe – art. 26 ustawy o dochodach JST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77466A-933E-803B-114E-04615CE3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Minister właściwy do spraw oświaty i wychowania ustala potrzeby oświatowe jednostek samorządu terytorialnego dokonując podziału łącznej kwoty potrzeb oświatowych między poszczególne jednostki samorządu terytorialnego, biorąc pod uwagę zakres realizowanych przez te jednostki zadań oświatowych, z wyłączeniem zadań wymienionych w ust. 1. ( w przypadku GD – dowożenie).</a:t>
            </a:r>
          </a:p>
        </p:txBody>
      </p:sp>
    </p:spTree>
    <p:extLst>
      <p:ext uri="{BB962C8B-B14F-4D97-AF65-F5344CB8AC3E}">
        <p14:creationId xmlns:p14="http://schemas.microsoft.com/office/powerpoint/2010/main" val="380645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3D915E-F0ED-9C1D-C71B-E8B395A8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5250905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Potrzeby oświatowe – art. 26 ustawy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o dochodach JST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0E34A-2BC1-AE3A-BF74-11DAB3787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1400" dirty="0"/>
              <a:t>Minister właściwy do spraw oświaty i wychowania określi, w drodze rozporządzenia, sposób podziału łącznej kwoty potrzeb oświatowych między poszczególne jednostki samorządu terytorialnego, z uwzględnieniem w szczególności: </a:t>
            </a:r>
          </a:p>
          <a:p>
            <a:pPr marL="514350" indent="-514350" algn="just">
              <a:buAutoNum type="arabicParenR"/>
            </a:pPr>
            <a:r>
              <a:rPr lang="pl-PL" sz="1400" dirty="0"/>
              <a:t>jednostek systemu oświaty, o których mowa w art. 2 ustawy – Prawo oświatowe, dla których jednostki samorządu terytorialnego są organami prowadzącymi lub organami rejestrującymi; </a:t>
            </a:r>
          </a:p>
          <a:p>
            <a:pPr marL="514350" indent="-514350" algn="just">
              <a:buAutoNum type="arabicParenR"/>
            </a:pPr>
            <a:r>
              <a:rPr lang="pl-PL" sz="1400" dirty="0"/>
              <a:t>zróżnicowania średnich wynagrodzeń nauczycieli, o którym mowa w art. 30 ust. 3 ustawy – Karta Nauczyciela; </a:t>
            </a:r>
          </a:p>
          <a:p>
            <a:pPr marL="514350" indent="-514350" algn="just">
              <a:buAutoNum type="arabicParenR"/>
            </a:pPr>
            <a:r>
              <a:rPr lang="pl-PL" sz="1400" dirty="0"/>
              <a:t>liczby uczniów, słuchaczy, wychowanków odpowiednio w szkołach podstawowych, szkołach ponadpodstawowych, szkołach artystycznych, szkolnych schroniskach młodzieżowych oraz jednostkach systemu oświaty, o których mowa w art. 2 pkt 4, 6–8 i 11 ustawy – Prawo oświatowe, oraz liczby słuchaczy kwalifikacyjnych kursów zawodowych;  </a:t>
            </a:r>
          </a:p>
          <a:p>
            <a:pPr marL="514350" indent="-514350" algn="just">
              <a:buAutoNum type="arabicParenR"/>
            </a:pPr>
            <a:r>
              <a:rPr lang="pl-PL" sz="1400" dirty="0"/>
              <a:t>liczby dzieci objętych wychowaniem przedszkolnym w przedszkolach, oddziałach przedszkolnych zorganizowanych w szkołach podstawowych i innych formach wychowania przedszkolnego; </a:t>
            </a:r>
          </a:p>
        </p:txBody>
      </p:sp>
    </p:spTree>
    <p:extLst>
      <p:ext uri="{BB962C8B-B14F-4D97-AF65-F5344CB8AC3E}">
        <p14:creationId xmlns:p14="http://schemas.microsoft.com/office/powerpoint/2010/main" val="309509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B00035-25FE-8E17-05EE-9110585B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0" y="2526156"/>
            <a:ext cx="3873104" cy="34864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 </a:t>
            </a:r>
            <a:r>
              <a:rPr lang="en-US" sz="2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25 </a:t>
            </a:r>
            <a:r>
              <a:rPr lang="en-US" sz="28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uczniów</a:t>
            </a:r>
            <a:r>
              <a:rPr lang="pl-PL" sz="28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</a:t>
            </a:r>
            <a:br>
              <a:rPr lang="pl-PL" sz="28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pl-PL" sz="2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8 </a:t>
            </a:r>
            <a:r>
              <a:rPr lang="en-US" sz="28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uczniów</a:t>
            </a:r>
            <a:r>
              <a:rPr lang="en-US" sz="2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sz="28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niepełnosprawnością</a:t>
            </a:r>
            <a:r>
              <a:rPr lang="en-US" sz="2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sprzężoną</a:t>
            </a:r>
            <a:r>
              <a:rPr lang="pl-PL" sz="2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najwyższą wagą subwencyjną.</a:t>
            </a:r>
            <a:br>
              <a:rPr lang="pl-PL" sz="2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pl-PL" sz="2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 roku 2024 wysokość subwencji na ww. ucznia: 89.774,74 zł rocznie</a:t>
            </a:r>
            <a:endParaRPr lang="en-US" sz="28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4335A1D-6A09-7B89-FC48-25DDD739C5DB}"/>
              </a:ext>
            </a:extLst>
          </p:cNvPr>
          <p:cNvSpPr txBox="1"/>
          <p:nvPr/>
        </p:nvSpPr>
        <p:spPr>
          <a:xfrm>
            <a:off x="660042" y="253498"/>
            <a:ext cx="2919738" cy="20474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pl-PL" sz="20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Liczba uczniów </a:t>
            </a:r>
            <a:r>
              <a:rPr lang="pl-PL" sz="32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–  </a:t>
            </a:r>
            <a:endParaRPr lang="pl-PL" sz="32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2024 /2025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stan na 11.12.2024</a:t>
            </a:r>
            <a:endParaRPr lang="en-US" sz="32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591EE196-6F74-1094-66D7-2F0832D05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097379"/>
              </p:ext>
            </p:extLst>
          </p:nvPr>
        </p:nvGraphicFramePr>
        <p:xfrm>
          <a:off x="4716854" y="135802"/>
          <a:ext cx="7134132" cy="672992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461371">
                  <a:extLst>
                    <a:ext uri="{9D8B030D-6E8A-4147-A177-3AD203B41FA5}">
                      <a16:colId xmlns:a16="http://schemas.microsoft.com/office/drawing/2014/main" val="3371674321"/>
                    </a:ext>
                  </a:extLst>
                </a:gridCol>
                <a:gridCol w="1624276">
                  <a:extLst>
                    <a:ext uri="{9D8B030D-6E8A-4147-A177-3AD203B41FA5}">
                      <a16:colId xmlns:a16="http://schemas.microsoft.com/office/drawing/2014/main" val="719688931"/>
                    </a:ext>
                  </a:extLst>
                </a:gridCol>
                <a:gridCol w="2426642">
                  <a:extLst>
                    <a:ext uri="{9D8B030D-6E8A-4147-A177-3AD203B41FA5}">
                      <a16:colId xmlns:a16="http://schemas.microsoft.com/office/drawing/2014/main" val="1325914104"/>
                    </a:ext>
                  </a:extLst>
                </a:gridCol>
                <a:gridCol w="1621843">
                  <a:extLst>
                    <a:ext uri="{9D8B030D-6E8A-4147-A177-3AD203B41FA5}">
                      <a16:colId xmlns:a16="http://schemas.microsoft.com/office/drawing/2014/main" val="2546274822"/>
                    </a:ext>
                  </a:extLst>
                </a:gridCol>
              </a:tblGrid>
              <a:tr h="1423973">
                <a:tc>
                  <a:txBody>
                    <a:bodyPr/>
                    <a:lstStyle/>
                    <a:p>
                      <a:pPr algn="ctr"/>
                      <a:r>
                        <a:rPr lang="pl-PL" sz="2000" b="1" cap="none" spc="0" dirty="0">
                          <a:solidFill>
                            <a:schemeClr val="tx1"/>
                          </a:solidFill>
                        </a:rPr>
                        <a:t>Klasa</a:t>
                      </a:r>
                    </a:p>
                  </a:txBody>
                  <a:tcPr marL="100878" marR="132151" marT="28822" marB="21616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cap="none" spc="0" dirty="0">
                          <a:solidFill>
                            <a:schemeClr val="tx1"/>
                          </a:solidFill>
                        </a:rPr>
                        <a:t>Liczba ogólna</a:t>
                      </a:r>
                    </a:p>
                  </a:txBody>
                  <a:tcPr marL="100878" marR="132151" marT="28822" marB="21616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cap="none" spc="0" dirty="0">
                          <a:solidFill>
                            <a:schemeClr val="tx1"/>
                          </a:solidFill>
                        </a:rPr>
                        <a:t>Z liczby ogólnej</a:t>
                      </a:r>
                    </a:p>
                    <a:p>
                      <a:pPr algn="ctr"/>
                      <a:r>
                        <a:rPr lang="pl-PL" sz="2000" b="1" cap="none" spc="0" dirty="0">
                          <a:solidFill>
                            <a:schemeClr val="tx1"/>
                          </a:solidFill>
                        </a:rPr>
                        <a:t>orzeczenia</a:t>
                      </a:r>
                    </a:p>
                  </a:txBody>
                  <a:tcPr marL="100878" marR="132151" marT="28822" marB="21616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cap="none" spc="0" dirty="0">
                          <a:solidFill>
                            <a:schemeClr val="tx1"/>
                          </a:solidFill>
                        </a:rPr>
                        <a:t>Z liczby ogólnej</a:t>
                      </a:r>
                    </a:p>
                    <a:p>
                      <a:pPr algn="ctr"/>
                      <a:r>
                        <a:rPr lang="pl-PL" sz="2000" b="1" cap="none" spc="0" dirty="0">
                          <a:solidFill>
                            <a:schemeClr val="tx1"/>
                          </a:solidFill>
                        </a:rPr>
                        <a:t>opinie</a:t>
                      </a:r>
                    </a:p>
                  </a:txBody>
                  <a:tcPr marL="100878" marR="132151" marT="28822" marB="21616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839416"/>
                  </a:ext>
                </a:extLst>
              </a:tr>
              <a:tr h="578129"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00878" marR="132151" marT="28822" marB="216168">
                    <a:lnL w="952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8964"/>
                  </a:ext>
                </a:extLst>
              </a:tr>
              <a:tr h="578129"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100878" marR="132151" marT="28822" marB="216168">
                    <a:lnL w="952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2 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88804"/>
                  </a:ext>
                </a:extLst>
              </a:tr>
              <a:tr h="578129"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II</a:t>
                      </a:r>
                    </a:p>
                  </a:txBody>
                  <a:tcPr marL="100878" marR="132151" marT="28822" marB="216168">
                    <a:lnL w="952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130899"/>
                  </a:ext>
                </a:extLst>
              </a:tr>
              <a:tr h="578129"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 marL="100878" marR="132151" marT="28822" marB="216168">
                    <a:lnL w="952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9 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8782"/>
                  </a:ext>
                </a:extLst>
              </a:tr>
              <a:tr h="680919"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IV</a:t>
                      </a:r>
                    </a:p>
                  </a:txBody>
                  <a:tcPr marL="100878" marR="132151" marT="28822" marB="216168">
                    <a:lnL w="952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02604"/>
                  </a:ext>
                </a:extLst>
              </a:tr>
              <a:tr h="578129"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L="100878" marR="132151" marT="28822" marB="216168">
                    <a:lnL w="952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70858"/>
                  </a:ext>
                </a:extLst>
              </a:tr>
              <a:tr h="578129"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VI</a:t>
                      </a:r>
                    </a:p>
                  </a:txBody>
                  <a:tcPr marL="100878" marR="132151" marT="28822" marB="216168">
                    <a:lnL w="952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939215"/>
                  </a:ext>
                </a:extLst>
              </a:tr>
              <a:tr h="578129"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VII</a:t>
                      </a:r>
                    </a:p>
                  </a:txBody>
                  <a:tcPr marL="100878" marR="132151" marT="28822" marB="216168">
                    <a:lnL w="952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70941"/>
                  </a:ext>
                </a:extLst>
              </a:tr>
              <a:tr h="578129">
                <a:tc>
                  <a:txBody>
                    <a:bodyPr/>
                    <a:lstStyle/>
                    <a:p>
                      <a:pPr algn="ctr"/>
                      <a:r>
                        <a:rPr lang="pl-PL" sz="1900" b="1" cap="none" spc="0">
                          <a:solidFill>
                            <a:schemeClr val="tx1"/>
                          </a:solidFill>
                        </a:rPr>
                        <a:t>Razem</a:t>
                      </a:r>
                    </a:p>
                  </a:txBody>
                  <a:tcPr marL="100878" marR="132151" marT="28822" marB="216168">
                    <a:lnL w="952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cap="none" spc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cap="none" spc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cap="none" spc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878" marR="132151" marT="28822" marB="216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72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75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CF6354-6181-5A25-C327-277A2AB8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5326928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Potrzeby oświatowe – art. 26  ustawy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o dochodach JST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DEA095-8619-4602-FCC1-A8D8AE08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18" y="268358"/>
            <a:ext cx="5438986" cy="5956988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pl-PL" sz="1600" dirty="0"/>
              <a:t>5) liczby dzieci objętych wychowaniem przedszkolnym w przedszkolach niebędących przedszkolami specjalnymi i oddziałach przedszkolnych zorganizowanych w szkołach podstawowych niebędących szkołami specjalnymi oraz liczby uczniów w szkołach niebędących szkołami specjalnymi, w związku z zatrudnieniem nauczycieli, o których mowa w art. 42d ust. 1 ustawy – Karta Nauczyciela, w łącznej liczbie etatów nauczycieli, o której mowa w art. 42d ust. 3 tej ustawy; (specjaliści) </a:t>
            </a:r>
          </a:p>
          <a:p>
            <a:pPr marL="0" indent="0" algn="just">
              <a:buNone/>
            </a:pPr>
            <a:r>
              <a:rPr lang="pl-PL" sz="1600" dirty="0"/>
              <a:t>6) zróżnicowania kwot ustalanych na dzieci objęte wychowaniem przedszkolnym i uczniów realizujących obowiązek szkolny w szkołach podstawowych z uwzględnieniem wyższych kwot na:</a:t>
            </a:r>
          </a:p>
          <a:p>
            <a:pPr marL="0" indent="0" algn="just">
              <a:buNone/>
            </a:pPr>
            <a:r>
              <a:rPr lang="pl-PL" sz="1600" dirty="0"/>
              <a:t>a) </a:t>
            </a:r>
            <a:r>
              <a:rPr lang="pl-PL" sz="1600" b="1" dirty="0"/>
              <a:t>dzieci objęte wychowaniem przedszkolnym w przedszkolach, oddziałach przedszkolnych zorganizowanych w szkołach podstawowych </a:t>
            </a:r>
            <a:r>
              <a:rPr lang="pl-PL" sz="1600" dirty="0"/>
              <a:t>i innych formach wychowania przedszkolnego, zlokalizowanych na </a:t>
            </a:r>
            <a:r>
              <a:rPr lang="pl-PL" sz="1600" b="1" dirty="0"/>
              <a:t>terenach wiejskich </a:t>
            </a:r>
            <a:r>
              <a:rPr lang="pl-PL" sz="1600" dirty="0"/>
              <a:t>i w miastach</a:t>
            </a:r>
            <a:r>
              <a:rPr lang="pl-PL" sz="1600" b="1" dirty="0"/>
              <a:t> do 5000 mieszkańców</a:t>
            </a:r>
            <a:r>
              <a:rPr lang="pl-PL" sz="1600" dirty="0"/>
              <a:t>, </a:t>
            </a:r>
          </a:p>
          <a:p>
            <a:pPr marL="0" indent="0" algn="just">
              <a:buNone/>
            </a:pPr>
            <a:r>
              <a:rPr lang="pl-PL" sz="1600" dirty="0"/>
              <a:t>b) </a:t>
            </a:r>
            <a:r>
              <a:rPr lang="pl-PL" sz="1600" b="1" dirty="0"/>
              <a:t>uczniów szkół podstawowych dla dzieci i młodzieży zlokalizowanych na terenach wiejskich i </a:t>
            </a:r>
            <a:r>
              <a:rPr lang="pl-PL" sz="1600" dirty="0"/>
              <a:t>w miastach </a:t>
            </a:r>
            <a:r>
              <a:rPr lang="pl-PL" sz="1600" b="1" dirty="0"/>
              <a:t>do 5000 mieszkańców; </a:t>
            </a:r>
          </a:p>
          <a:p>
            <a:pPr marL="0" indent="0" algn="just">
              <a:buNone/>
            </a:pPr>
            <a:r>
              <a:rPr lang="pl-PL" sz="1600" dirty="0"/>
              <a:t>c) liczby nauczycieli odbywających przygotowanie do zawodu nauczyciela uprawnionych do świadczenia na start, o którym mowa w art. 53a ustawy – Karta Nauczyciela; </a:t>
            </a:r>
          </a:p>
          <a:p>
            <a:pPr marL="0" indent="0" algn="just">
              <a:buNone/>
            </a:pPr>
            <a:r>
              <a:rPr lang="pl-PL" sz="1600" dirty="0"/>
              <a:t>d) sytuacji finansowej jednostek samorządu terytorialnego;</a:t>
            </a:r>
          </a:p>
          <a:p>
            <a:pPr marL="0" indent="0" algn="just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9943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2FD42B-30B9-2D69-AB25-14550F51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Subwencja 2025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886147-D444-68E8-FEB6-F9E59562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117" y="1885279"/>
            <a:ext cx="10398513" cy="411627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500" dirty="0"/>
              <a:t>Jednostka samorządu terytorialnego, której potrzeby finansowe, ustalone na rok 2025 są wyższe niż kwota kalkulacyjna </a:t>
            </a:r>
            <a:r>
              <a:rPr lang="pl-PL" sz="2500" b="1" dirty="0"/>
              <a:t>otrzymuje w roku 2025 subwencję ogólną z budżetu państwa w wysokości odpowiadającej różnicy między tymi kwotami. </a:t>
            </a:r>
          </a:p>
          <a:p>
            <a:pPr marL="0" indent="0" algn="just">
              <a:buNone/>
            </a:pPr>
            <a:r>
              <a:rPr lang="pl-PL" sz="2500" dirty="0"/>
              <a:t>Przypomnienie: Nie będzie dotacji przedszkolnej. Została włączona do potrzeb oświatowych. </a:t>
            </a:r>
          </a:p>
        </p:txBody>
      </p:sp>
    </p:spTree>
    <p:extLst>
      <p:ext uri="{BB962C8B-B14F-4D97-AF65-F5344CB8AC3E}">
        <p14:creationId xmlns:p14="http://schemas.microsoft.com/office/powerpoint/2010/main" val="157049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9BAFEA-E4CD-FFF5-12F8-35638E61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Subwencja docelowo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7416A-A1F8-9192-9C8E-1D0370506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63" y="1885279"/>
            <a:ext cx="10154070" cy="447930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b="1" dirty="0"/>
              <a:t>Subwencję ogólną dla jednostki samorządu terytorialnego na rok budżetowy ustala się w wysokości subwencji z roku poprzedzającego rok budżetowy: </a:t>
            </a:r>
          </a:p>
          <a:p>
            <a:pPr marL="457200" indent="-457200" algn="just">
              <a:buAutoNum type="arabicParenR"/>
            </a:pPr>
            <a:r>
              <a:rPr lang="pl-PL" sz="2000" b="1" dirty="0"/>
              <a:t>powiększonej </a:t>
            </a:r>
            <a:r>
              <a:rPr lang="pl-PL" sz="2000" dirty="0"/>
              <a:t>– w przypadku gdy różnica pomiędzy potrzebami finansowymi w roku budżetowym a tymi potrzebami w roku poprzedzającym rok budżetowy jest wyższa niż różnica między kwotą kalkulacyjną w roku budżetowym a tą kwotą w roku poprzedzającym rok budżetowy – o wysokość odpowiadającą różnicy między tymi kwotami;</a:t>
            </a:r>
          </a:p>
          <a:p>
            <a:pPr marL="0" indent="0" algn="just">
              <a:buNone/>
            </a:pPr>
            <a:r>
              <a:rPr lang="pl-PL" sz="2000" u="sng" dirty="0"/>
              <a:t>I analogicznie: </a:t>
            </a:r>
          </a:p>
          <a:p>
            <a:pPr marL="0" indent="0" algn="just">
              <a:buNone/>
            </a:pPr>
            <a:r>
              <a:rPr lang="pl-PL" sz="2000" b="1" dirty="0"/>
              <a:t>2) pomniejszonej </a:t>
            </a:r>
            <a:r>
              <a:rPr lang="pl-PL" sz="2000" dirty="0"/>
              <a:t>– w przypadku gdy różnica pomiędzy kwotą kalkulacyjną w roku budżetowym a tą kwotą w roku poprzedzającym rok budżetowy, jest wyższa niż różnica między potrzebami finansowymi w roku budżetowym a tymi potrzebami w roku poprzedzającym rok budżetowy – o wysokość odpowiadającą różnicy między tymi kwotami. </a:t>
            </a:r>
          </a:p>
        </p:txBody>
      </p:sp>
    </p:spTree>
    <p:extLst>
      <p:ext uri="{BB962C8B-B14F-4D97-AF65-F5344CB8AC3E}">
        <p14:creationId xmlns:p14="http://schemas.microsoft.com/office/powerpoint/2010/main" val="50117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4135A9-EDE9-8043-0AC0-C87AEFB8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33" y="724138"/>
            <a:ext cx="10453734" cy="941701"/>
          </a:xfrm>
        </p:spPr>
        <p:txBody>
          <a:bodyPr anchor="ctr">
            <a:normAutofit/>
          </a:bodyPr>
          <a:lstStyle/>
          <a:p>
            <a:r>
              <a:rPr lang="pl-PL" sz="5000" dirty="0"/>
              <a:t>Kwoty potrzeb oświatowych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729EA1-CBE7-54DF-AB69-4BBC2DBE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133" y="1665838"/>
            <a:ext cx="10037627" cy="43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Potrzeby oświatowe na 2025 r. – 102,6 mld zł </a:t>
            </a:r>
          </a:p>
          <a:p>
            <a:pPr marL="0" indent="0">
              <a:buNone/>
            </a:pPr>
            <a:r>
              <a:rPr lang="pl-PL" sz="2400" dirty="0"/>
              <a:t>Wydatki na oświatę w 2023 r. – 111 mld zł </a:t>
            </a:r>
          </a:p>
          <a:p>
            <a:pPr marL="0" indent="0">
              <a:buNone/>
            </a:pPr>
            <a:r>
              <a:rPr lang="pl-PL" sz="2400" dirty="0"/>
              <a:t>Wydatki na oświatę szacowane na 2025 r. – co najmniej 150 mld zł </a:t>
            </a:r>
          </a:p>
          <a:p>
            <a:pPr marL="0" indent="0">
              <a:buNone/>
            </a:pPr>
            <a:r>
              <a:rPr lang="pl-PL" sz="2400" dirty="0"/>
              <a:t>Potrzeby oświatowe w projekcie są o wiele mniejsze od prawdziwych potrzeb oświatowych.</a:t>
            </a:r>
          </a:p>
          <a:p>
            <a:pPr marL="0" indent="0">
              <a:buNone/>
            </a:pPr>
            <a:r>
              <a:rPr lang="pl-PL" sz="2400" dirty="0"/>
              <a:t>Subwencja oświatowa i dotacja przedszkolna na 2024 r. – 92 mld zł</a:t>
            </a:r>
          </a:p>
          <a:p>
            <a:pPr marL="0" indent="0">
              <a:buNone/>
            </a:pPr>
            <a:r>
              <a:rPr lang="pl-PL" sz="2400" dirty="0"/>
              <a:t>Subwencja oświatowa i dotacja przedszkolna na 2025 r. w projekcie – 96 mld zł </a:t>
            </a:r>
          </a:p>
          <a:p>
            <a:pPr marL="0" indent="0">
              <a:buNone/>
            </a:pPr>
            <a:r>
              <a:rPr lang="pl-PL" sz="2400" dirty="0"/>
              <a:t>*przyjęto dotację przedszkolną 1,8 mld zł, mimo że w 2024 r. wynosiła </a:t>
            </a:r>
          </a:p>
          <a:p>
            <a:pPr marL="0" indent="0">
              <a:buNone/>
            </a:pPr>
            <a:r>
              <a:rPr lang="pl-PL" sz="2400" dirty="0"/>
              <a:t>4,2 mld zł 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4528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E33ABA-BB87-C502-0DA4-F8E6C115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Sposób ustalania potrzeb oświatowych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410B39-4C82-9E59-3062-BA7C4FE7D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92" y="1810693"/>
            <a:ext cx="11820803" cy="484360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3000" dirty="0"/>
              <a:t>Doliczenie dotacji przedszkolnej i skutków podwyżek wynagrodzeń nauczycieli przedszkolnych. </a:t>
            </a:r>
          </a:p>
          <a:p>
            <a:pPr marL="0" indent="0" algn="just">
              <a:buNone/>
            </a:pPr>
            <a:r>
              <a:rPr lang="pl-PL" sz="3000" dirty="0"/>
              <a:t>Duże zmiany w orzeczeniach. </a:t>
            </a:r>
          </a:p>
          <a:p>
            <a:pPr marL="0" indent="0" algn="just">
              <a:buNone/>
            </a:pPr>
            <a:r>
              <a:rPr lang="pl-PL" sz="3000" dirty="0"/>
              <a:t>Waga na PPP w przedszkolach oraz prawie 2 x więcej w SP. </a:t>
            </a:r>
          </a:p>
          <a:p>
            <a:pPr marL="0" indent="0" algn="just">
              <a:buNone/>
            </a:pPr>
            <a:r>
              <a:rPr lang="pl-PL" sz="3000" dirty="0"/>
              <a:t>Podział potrzeb oświatowych oparty o ucznia i wagi. </a:t>
            </a:r>
          </a:p>
          <a:p>
            <a:pPr marL="0" indent="0" algn="just">
              <a:buNone/>
            </a:pPr>
            <a:r>
              <a:rPr lang="pl-PL" sz="3000" dirty="0"/>
              <a:t>Tak jak obecnie. Jednak z ostrożnością należy mnożyć (otwierać) oddziały kolejne w szkołach z powodu bardzo małych środków zaplanowanych w budżecie Państwa;(</a:t>
            </a:r>
          </a:p>
        </p:txBody>
      </p:sp>
    </p:spTree>
    <p:extLst>
      <p:ext uri="{BB962C8B-B14F-4D97-AF65-F5344CB8AC3E}">
        <p14:creationId xmlns:p14="http://schemas.microsoft.com/office/powerpoint/2010/main" val="3459947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FA021A-CEA2-1C97-A8D6-7C64F128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Terminy do podziału potrzeb oświatowych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6048D1-865C-EDB9-129A-85838401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3000" dirty="0"/>
              <a:t>30 IX nie będzie już tak ważnym dniem dla JST. Pozostanie ważny dla jednostek dotowanych jako jeden z warunków koniecznych otrzymania dotacji. </a:t>
            </a:r>
          </a:p>
          <a:p>
            <a:pPr marL="0" indent="0" algn="just">
              <a:buNone/>
            </a:pPr>
            <a:r>
              <a:rPr lang="pl-PL" sz="3000" dirty="0"/>
              <a:t>Potrzeby oświatowe na 2025 r. wg stanu SIO na 15 maja 2024 r. </a:t>
            </a:r>
          </a:p>
          <a:p>
            <a:pPr marL="0" indent="0" algn="just">
              <a:buNone/>
            </a:pPr>
            <a:r>
              <a:rPr lang="pl-PL" sz="3000" dirty="0"/>
              <a:t>Potrzeby oświatowe na kolejne lata – wg stanu na 15 czerwca roku poprzedzającego rok budżetowy.</a:t>
            </a:r>
          </a:p>
        </p:txBody>
      </p:sp>
    </p:spTree>
    <p:extLst>
      <p:ext uri="{BB962C8B-B14F-4D97-AF65-F5344CB8AC3E}">
        <p14:creationId xmlns:p14="http://schemas.microsoft.com/office/powerpoint/2010/main" val="3718821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E47A53-93B6-19CB-C803-7D1F8781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15" y="294538"/>
            <a:ext cx="10706235" cy="1033669"/>
          </a:xfrm>
        </p:spPr>
        <p:txBody>
          <a:bodyPr>
            <a:normAutofit/>
          </a:bodyPr>
          <a:lstStyle/>
          <a:p>
            <a:pPr algn="ctr"/>
            <a:r>
              <a:rPr lang="pl-PL" sz="3400" dirty="0">
                <a:solidFill>
                  <a:srgbClr val="FFFFFF"/>
                </a:solidFill>
              </a:rPr>
              <a:t>Ponowne przeliczenie potrzeb oświatowych dla 2025 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1885B5-1AFE-2C64-5480-3D23B5411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45" y="1891970"/>
            <a:ext cx="11422455" cy="456315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3000" dirty="0"/>
              <a:t>15 maja 2024 r. – dane do potrzeb oświatowych na 2025 r. </a:t>
            </a:r>
          </a:p>
          <a:p>
            <a:pPr marL="0" indent="0" algn="just">
              <a:buNone/>
            </a:pPr>
            <a:r>
              <a:rPr lang="pl-PL" sz="3000" dirty="0"/>
              <a:t>30 czerwca 2026 – ponowne przeliczenie potrzeb oświatowych na 2025 r. przez MEN. </a:t>
            </a:r>
          </a:p>
          <a:p>
            <a:pPr marL="0" indent="0" algn="just">
              <a:buNone/>
            </a:pPr>
            <a:r>
              <a:rPr lang="pl-PL" sz="3000" dirty="0"/>
              <a:t>Rok 2027 – zwiększenie lub zmniejszenie potrzeb oświatowych skutkujące zmianą subwencji u tych, którzy tę subwencję otrzymują.</a:t>
            </a:r>
          </a:p>
        </p:txBody>
      </p:sp>
    </p:spTree>
    <p:extLst>
      <p:ext uri="{BB962C8B-B14F-4D97-AF65-F5344CB8AC3E}">
        <p14:creationId xmlns:p14="http://schemas.microsoft.com/office/powerpoint/2010/main" val="678947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6" descr="Szkoła">
            <a:extLst>
              <a:ext uri="{FF2B5EF4-FFF2-40B4-BE49-F238E27FC236}">
                <a16:creationId xmlns:a16="http://schemas.microsoft.com/office/drawing/2014/main" id="{C768B694-2F6E-FED1-8390-98C7B7FF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533" y="2038428"/>
            <a:ext cx="2952541" cy="283413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44D36F-72B2-F4D9-AA94-BD05D579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590" y="270973"/>
            <a:ext cx="9026305" cy="6256576"/>
          </a:xfrm>
        </p:spPr>
        <p:txBody>
          <a:bodyPr anchor="ctr">
            <a:normAutofit fontScale="25000" lnSpcReduction="20000"/>
          </a:bodyPr>
          <a:lstStyle/>
          <a:p>
            <a:pPr algn="just"/>
            <a:r>
              <a:rPr lang="pl-PL" sz="6000" dirty="0">
                <a:solidFill>
                  <a:schemeClr val="tx2"/>
                </a:solidFill>
              </a:rPr>
              <a:t>Budynek szkoły został wzniesiony w latach 1880 roku; w 1947 rozpoczęły się pierwsze zajęcia.</a:t>
            </a:r>
          </a:p>
          <a:p>
            <a:pPr algn="just"/>
            <a:r>
              <a:rPr lang="pl-PL" sz="6000" dirty="0">
                <a:solidFill>
                  <a:schemeClr val="tx2"/>
                </a:solidFill>
              </a:rPr>
              <a:t>Pierwszy remont 1966-67</a:t>
            </a:r>
          </a:p>
          <a:p>
            <a:pPr algn="just"/>
            <a:r>
              <a:rPr lang="pl-PL" sz="6000" dirty="0">
                <a:solidFill>
                  <a:schemeClr val="tx2"/>
                </a:solidFill>
              </a:rPr>
              <a:t>Kolejny remont 1971-72</a:t>
            </a:r>
          </a:p>
          <a:p>
            <a:pPr algn="just"/>
            <a:r>
              <a:rPr lang="pl-PL" sz="6000" dirty="0">
                <a:solidFill>
                  <a:schemeClr val="tx2"/>
                </a:solidFill>
              </a:rPr>
              <a:t>W roku 2013 szkołę przekazano do prowadzenia Fundacji pn. „Świat Dzieci i Dorosłych” w drodze dwóch umów: na prowadzenie szkoły i użyczenia budynku. Umowa zawarta była na okres 10 lat. Przez ten okres Gmina Domaniów dotowała szkołę wg obowiązujących przepisów</a:t>
            </a:r>
          </a:p>
          <a:p>
            <a:pPr algn="just"/>
            <a:r>
              <a:rPr lang="pl-PL" sz="6000" dirty="0">
                <a:solidFill>
                  <a:schemeClr val="tx2"/>
                </a:solidFill>
              </a:rPr>
              <a:t>Z dniem 1 września 2023 r. szkoła otrzymało w SIO nowy nr RSPO:  118973</a:t>
            </a:r>
          </a:p>
          <a:p>
            <a:pPr algn="just"/>
            <a:r>
              <a:rPr lang="pl-PL" sz="6000" dirty="0">
                <a:solidFill>
                  <a:schemeClr val="tx2"/>
                </a:solidFill>
              </a:rPr>
              <a:t>24 listopada 2023 r. protokolarnie „odzyskano” budynek i faktyczne prowadzenie szkoły (przeprowadzono inwentaryzację mienia z powołaną komisją inwentaryzacyjną obustronną)</a:t>
            </a:r>
          </a:p>
          <a:p>
            <a:pPr algn="just"/>
            <a:r>
              <a:rPr lang="pl-PL" sz="6000" dirty="0">
                <a:solidFill>
                  <a:schemeClr val="tx2"/>
                </a:solidFill>
              </a:rPr>
              <a:t>Zatrudniono dyrektora, który podpisał umowy/porozumienia z nauczycielami i pracownikami admin. i obsługi, zorganizował zajęcia (na podstawie obowiązujących przepisów i ujął wszystkie informacje w arkuszu organizacyjnym, a następnie w aneksach)</a:t>
            </a:r>
          </a:p>
          <a:p>
            <a:pPr algn="just"/>
            <a:r>
              <a:rPr lang="pl-PL" sz="6000" dirty="0">
                <a:solidFill>
                  <a:schemeClr val="tx2"/>
                </a:solidFill>
              </a:rPr>
              <a:t>Stan techniczny budynku: obecnie budynek jest w złym stanie technicznym, w środku i na zewnątrz (między innymi.: uszkodzona elewacja i drzwi wejściowe, brak podjazdów dla OZN). W okresie po 1972 roku dokonywane były tylko remonty bieżące. Warunki w klasach, w sanitariatach, w pomieszczeniu gdzie spożywane są posiłki nie odpowiadają obecnym standardom. Do szkoły uczęszcza duża liczba uczniów posiadających orzeczenia. Zakres norm dot. dostosowania pomieszczeń do OZN szczególnie wymagają zastosowania w tym budynku. Reasumując – szkoła potrzebuje kapitalnego remontu, dlatego w dniu 16.10.2024 r. RGD podjęła uchwałę o przyjęciu przedsięwzięcia do realizacji oraz założenia wniosku pod nazwą „Termomodernizacja i poprawa efektywności energetycznej w budynku Szkoły Podstawowej w Goszczynie” – nabór KPOD.03.05-IW.04-001/24 ze środków Krajowego Planu Odbudowy i Zwiększenia Odporności Priorytet: Zielona energia i zmniejszenie energochłonności-część grantowa Działanie: Wymiana źródeł ciepła i poprawa efektywności energetycznej szkół. Wniosek złożono w wymaganym terminie tj. 18.10.2024 r. w systemie CST2021 - nr wniosku 506. Budżet wniosku:</a:t>
            </a:r>
          </a:p>
          <a:p>
            <a:pPr marL="0" indent="0" algn="ctr">
              <a:buNone/>
            </a:pPr>
            <a:r>
              <a:rPr lang="pl-PL" sz="6000" dirty="0">
                <a:solidFill>
                  <a:schemeClr val="tx2"/>
                </a:solidFill>
              </a:rPr>
              <a:t>Wydatki ogółem: 2.943.765,15 zł</a:t>
            </a:r>
          </a:p>
          <a:p>
            <a:pPr marL="0" indent="0" algn="ctr">
              <a:buNone/>
            </a:pPr>
            <a:r>
              <a:rPr lang="pl-PL" sz="6000" dirty="0">
                <a:solidFill>
                  <a:schemeClr val="tx2"/>
                </a:solidFill>
              </a:rPr>
              <a:t>Wydatki kwalifikowane: 1.231.116,09 zł</a:t>
            </a:r>
          </a:p>
          <a:p>
            <a:pPr marL="0" indent="0" algn="ctr">
              <a:buNone/>
            </a:pPr>
            <a:r>
              <a:rPr lang="pl-PL" sz="6000" dirty="0">
                <a:solidFill>
                  <a:schemeClr val="tx2"/>
                </a:solidFill>
              </a:rPr>
              <a:t>Dofinansowanie: 1.231.116,09 zł</a:t>
            </a:r>
          </a:p>
          <a:p>
            <a:pPr marL="0" indent="0" algn="ctr">
              <a:buNone/>
            </a:pPr>
            <a:r>
              <a:rPr lang="pl-PL" sz="6000" dirty="0">
                <a:solidFill>
                  <a:schemeClr val="tx2"/>
                </a:solidFill>
              </a:rPr>
              <a:t>Budżet GD: 1.712.649,06 zł</a:t>
            </a:r>
            <a:endParaRPr lang="pl-PL" sz="700" dirty="0">
              <a:solidFill>
                <a:schemeClr val="tx2"/>
              </a:solidFill>
            </a:endParaRPr>
          </a:p>
          <a:p>
            <a:endParaRPr lang="pl-PL" sz="700" dirty="0">
              <a:solidFill>
                <a:schemeClr val="tx2"/>
              </a:solidFill>
            </a:endParaRP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0309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E7A52B-FCBD-553B-8245-87C3F8A3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4800" dirty="0">
                <a:solidFill>
                  <a:srgbClr val="FFFFFF"/>
                </a:solidFill>
              </a:rPr>
              <a:t>Dziękuje za uwagę…</a:t>
            </a:r>
            <a:br>
              <a:rPr lang="pl-PL" sz="4800" dirty="0">
                <a:solidFill>
                  <a:srgbClr val="FFFFFF"/>
                </a:solidFill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46058C7-0D26-BBE0-AD24-5F008D54DB1A}"/>
              </a:ext>
            </a:extLst>
          </p:cNvPr>
          <p:cNvSpPr txBox="1">
            <a:spLocks/>
          </p:cNvSpPr>
          <p:nvPr/>
        </p:nvSpPr>
        <p:spPr>
          <a:xfrm>
            <a:off x="692784" y="3279685"/>
            <a:ext cx="6714699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i="1" dirty="0">
                <a:solidFill>
                  <a:srgbClr val="FFFFFF"/>
                </a:solidFill>
              </a:rPr>
              <a:t>Magdalena Foltyńska </a:t>
            </a:r>
          </a:p>
          <a:p>
            <a:r>
              <a:rPr lang="pl-PL" sz="2000" i="1" dirty="0">
                <a:solidFill>
                  <a:srgbClr val="FFFFFF"/>
                </a:solidFill>
              </a:rPr>
              <a:t>Dyrektor Gminnego Zespołu Oświaty w Domaniowie</a:t>
            </a:r>
          </a:p>
          <a:p>
            <a:endParaRPr lang="pl-PL" sz="2000" i="1" dirty="0">
              <a:solidFill>
                <a:srgbClr val="FFFFFF"/>
              </a:solidFill>
            </a:endParaRPr>
          </a:p>
          <a:p>
            <a:r>
              <a:rPr lang="pl-PL" sz="2000" i="1" dirty="0">
                <a:solidFill>
                  <a:srgbClr val="FFFFFF"/>
                </a:solidFill>
              </a:rPr>
              <a:t>Domaniów, 13 grudnia 2024 roku</a:t>
            </a:r>
          </a:p>
          <a:p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242E3-F266-05B9-B703-0D77F75C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Dzieci zamieszkałe w obwodzie szkoły w Goszczynie 2010 - 2018</a:t>
            </a:r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B042419B-3B2B-7B9E-4383-798C58C94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548350"/>
              </p:ext>
            </p:extLst>
          </p:nvPr>
        </p:nvGraphicFramePr>
        <p:xfrm>
          <a:off x="838200" y="1690689"/>
          <a:ext cx="10723075" cy="448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08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7450C8-B15E-03E2-E2FC-6F6FF35E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l-PL" sz="2800" dirty="0">
                <a:solidFill>
                  <a:srgbClr val="FFFFFF"/>
                </a:solidFill>
              </a:rPr>
              <a:t>Dzieci zamieszkałe w obwodzie szkoły w Goszczynie 2010 - 2018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ACA6140-6F1D-681D-3170-DEA9B14480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681230"/>
              </p:ext>
            </p:extLst>
          </p:nvPr>
        </p:nvGraphicFramePr>
        <p:xfrm>
          <a:off x="644055" y="2426637"/>
          <a:ext cx="11188824" cy="356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989">
                  <a:extLst>
                    <a:ext uri="{9D8B030D-6E8A-4147-A177-3AD203B41FA5}">
                      <a16:colId xmlns:a16="http://schemas.microsoft.com/office/drawing/2014/main" val="2550621636"/>
                    </a:ext>
                  </a:extLst>
                </a:gridCol>
                <a:gridCol w="873220">
                  <a:extLst>
                    <a:ext uri="{9D8B030D-6E8A-4147-A177-3AD203B41FA5}">
                      <a16:colId xmlns:a16="http://schemas.microsoft.com/office/drawing/2014/main" val="3907566927"/>
                    </a:ext>
                  </a:extLst>
                </a:gridCol>
                <a:gridCol w="873220">
                  <a:extLst>
                    <a:ext uri="{9D8B030D-6E8A-4147-A177-3AD203B41FA5}">
                      <a16:colId xmlns:a16="http://schemas.microsoft.com/office/drawing/2014/main" val="1353163478"/>
                    </a:ext>
                  </a:extLst>
                </a:gridCol>
                <a:gridCol w="922550">
                  <a:extLst>
                    <a:ext uri="{9D8B030D-6E8A-4147-A177-3AD203B41FA5}">
                      <a16:colId xmlns:a16="http://schemas.microsoft.com/office/drawing/2014/main" val="3145668376"/>
                    </a:ext>
                  </a:extLst>
                </a:gridCol>
                <a:gridCol w="1006164">
                  <a:extLst>
                    <a:ext uri="{9D8B030D-6E8A-4147-A177-3AD203B41FA5}">
                      <a16:colId xmlns:a16="http://schemas.microsoft.com/office/drawing/2014/main" val="2930693640"/>
                    </a:ext>
                  </a:extLst>
                </a:gridCol>
                <a:gridCol w="1027077">
                  <a:extLst>
                    <a:ext uri="{9D8B030D-6E8A-4147-A177-3AD203B41FA5}">
                      <a16:colId xmlns:a16="http://schemas.microsoft.com/office/drawing/2014/main" val="2745567837"/>
                    </a:ext>
                  </a:extLst>
                </a:gridCol>
                <a:gridCol w="995353">
                  <a:extLst>
                    <a:ext uri="{9D8B030D-6E8A-4147-A177-3AD203B41FA5}">
                      <a16:colId xmlns:a16="http://schemas.microsoft.com/office/drawing/2014/main" val="1571937869"/>
                    </a:ext>
                  </a:extLst>
                </a:gridCol>
                <a:gridCol w="1037889">
                  <a:extLst>
                    <a:ext uri="{9D8B030D-6E8A-4147-A177-3AD203B41FA5}">
                      <a16:colId xmlns:a16="http://schemas.microsoft.com/office/drawing/2014/main" val="3707039716"/>
                    </a:ext>
                  </a:extLst>
                </a:gridCol>
                <a:gridCol w="1003858">
                  <a:extLst>
                    <a:ext uri="{9D8B030D-6E8A-4147-A177-3AD203B41FA5}">
                      <a16:colId xmlns:a16="http://schemas.microsoft.com/office/drawing/2014/main" val="2190251388"/>
                    </a:ext>
                  </a:extLst>
                </a:gridCol>
                <a:gridCol w="826516">
                  <a:extLst>
                    <a:ext uri="{9D8B030D-6E8A-4147-A177-3AD203B41FA5}">
                      <a16:colId xmlns:a16="http://schemas.microsoft.com/office/drawing/2014/main" val="3246918692"/>
                    </a:ext>
                  </a:extLst>
                </a:gridCol>
                <a:gridCol w="1013988">
                  <a:extLst>
                    <a:ext uri="{9D8B030D-6E8A-4147-A177-3AD203B41FA5}">
                      <a16:colId xmlns:a16="http://schemas.microsoft.com/office/drawing/2014/main" val="1205901777"/>
                    </a:ext>
                  </a:extLst>
                </a:gridCol>
              </a:tblGrid>
              <a:tr h="417145">
                <a:tc>
                  <a:txBody>
                    <a:bodyPr/>
                    <a:lstStyle/>
                    <a:p>
                      <a:pPr algn="ctr"/>
                      <a:endParaRPr lang="pl-PL" sz="1900" dirty="0"/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2010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/>
                        <a:t>2012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2015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/>
                        <a:t>2016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/>
                        <a:t>2017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2018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Razem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129123626"/>
                  </a:ext>
                </a:extLst>
              </a:tr>
              <a:tr h="417145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Brzezimierz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4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4255530303"/>
                  </a:ext>
                </a:extLst>
              </a:tr>
              <a:tr h="417145">
                <a:tc>
                  <a:txBody>
                    <a:bodyPr/>
                    <a:lstStyle/>
                    <a:p>
                      <a:pPr algn="ctr"/>
                      <a:r>
                        <a:rPr lang="pl-PL" sz="1900"/>
                        <a:t>Goszczyna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28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3012066267"/>
                  </a:ext>
                </a:extLst>
              </a:tr>
              <a:tr h="417145">
                <a:tc>
                  <a:txBody>
                    <a:bodyPr/>
                    <a:lstStyle/>
                    <a:p>
                      <a:pPr algn="ctr"/>
                      <a:r>
                        <a:rPr lang="pl-PL" sz="1900"/>
                        <a:t>Kurzątkowice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5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1661043476"/>
                  </a:ext>
                </a:extLst>
              </a:tr>
              <a:tr h="474028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Pełczyce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7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1984950636"/>
                  </a:ext>
                </a:extLst>
              </a:tr>
              <a:tr h="474028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Skrzypnik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5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7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31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467087342"/>
                  </a:ext>
                </a:extLst>
              </a:tr>
              <a:tr h="474028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Wyszkowice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6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19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1235734113"/>
                  </a:ext>
                </a:extLst>
              </a:tr>
              <a:tr h="474028"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Razem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11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10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11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9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11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14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8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12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8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94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3701180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53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BEDBA5-46E2-CDF3-AB66-D7F1E810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064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53926-9FBD-E9E8-BED9-66A4A653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endParaRPr lang="pl-PL" dirty="0"/>
          </a:p>
        </p:txBody>
      </p:sp>
      <p:sp useBgFill="1">
        <p:nvSpPr>
          <p:cNvPr id="4" name="Rectangle 10">
            <a:extLst>
              <a:ext uri="{FF2B5EF4-FFF2-40B4-BE49-F238E27FC236}">
                <a16:creationId xmlns:a16="http://schemas.microsoft.com/office/drawing/2014/main" id="{EF489C3B-5BE0-749E-14ED-D92D6C5E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53D77C4-C449-9188-5D61-510BC3F93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A5A518B-0437-7C4A-D959-A3F97B2BF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C6F6635-DDC8-64BD-DBF9-8CD8B216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9CE5DBF8-75EC-5A6A-17F0-2DBEF1E4CAC0}"/>
              </a:ext>
            </a:extLst>
          </p:cNvPr>
          <p:cNvSpPr txBox="1">
            <a:spLocks/>
          </p:cNvSpPr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FFFFFF"/>
                </a:solidFill>
              </a:rPr>
              <a:t>Dzieci zamieszkałe w obwodzie szkoły w Goszczynie 2019 - 2024</a:t>
            </a:r>
          </a:p>
        </p:txBody>
      </p:sp>
      <p:graphicFrame>
        <p:nvGraphicFramePr>
          <p:cNvPr id="9" name="Symbol zastępczy zawartości 5">
            <a:extLst>
              <a:ext uri="{FF2B5EF4-FFF2-40B4-BE49-F238E27FC236}">
                <a16:creationId xmlns:a16="http://schemas.microsoft.com/office/drawing/2014/main" id="{E452E79C-1DDC-58F5-5FDE-67B55786F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769868"/>
              </p:ext>
            </p:extLst>
          </p:nvPr>
        </p:nvGraphicFramePr>
        <p:xfrm>
          <a:off x="1638678" y="1825624"/>
          <a:ext cx="8917664" cy="424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25">
                  <a:extLst>
                    <a:ext uri="{9D8B030D-6E8A-4147-A177-3AD203B41FA5}">
                      <a16:colId xmlns:a16="http://schemas.microsoft.com/office/drawing/2014/main" val="2550621636"/>
                    </a:ext>
                  </a:extLst>
                </a:gridCol>
                <a:gridCol w="937984">
                  <a:extLst>
                    <a:ext uri="{9D8B030D-6E8A-4147-A177-3AD203B41FA5}">
                      <a16:colId xmlns:a16="http://schemas.microsoft.com/office/drawing/2014/main" val="3907566927"/>
                    </a:ext>
                  </a:extLst>
                </a:gridCol>
                <a:gridCol w="937984">
                  <a:extLst>
                    <a:ext uri="{9D8B030D-6E8A-4147-A177-3AD203B41FA5}">
                      <a16:colId xmlns:a16="http://schemas.microsoft.com/office/drawing/2014/main" val="1353163478"/>
                    </a:ext>
                  </a:extLst>
                </a:gridCol>
                <a:gridCol w="990975">
                  <a:extLst>
                    <a:ext uri="{9D8B030D-6E8A-4147-A177-3AD203B41FA5}">
                      <a16:colId xmlns:a16="http://schemas.microsoft.com/office/drawing/2014/main" val="3145668376"/>
                    </a:ext>
                  </a:extLst>
                </a:gridCol>
                <a:gridCol w="1080790">
                  <a:extLst>
                    <a:ext uri="{9D8B030D-6E8A-4147-A177-3AD203B41FA5}">
                      <a16:colId xmlns:a16="http://schemas.microsoft.com/office/drawing/2014/main" val="2930693640"/>
                    </a:ext>
                  </a:extLst>
                </a:gridCol>
                <a:gridCol w="1103254">
                  <a:extLst>
                    <a:ext uri="{9D8B030D-6E8A-4147-A177-3AD203B41FA5}">
                      <a16:colId xmlns:a16="http://schemas.microsoft.com/office/drawing/2014/main" val="2745567837"/>
                    </a:ext>
                  </a:extLst>
                </a:gridCol>
                <a:gridCol w="1069176">
                  <a:extLst>
                    <a:ext uri="{9D8B030D-6E8A-4147-A177-3AD203B41FA5}">
                      <a16:colId xmlns:a16="http://schemas.microsoft.com/office/drawing/2014/main" val="1571937869"/>
                    </a:ext>
                  </a:extLst>
                </a:gridCol>
                <a:gridCol w="1069176">
                  <a:extLst>
                    <a:ext uri="{9D8B030D-6E8A-4147-A177-3AD203B41FA5}">
                      <a16:colId xmlns:a16="http://schemas.microsoft.com/office/drawing/2014/main" val="2776345397"/>
                    </a:ext>
                  </a:extLst>
                </a:gridCol>
              </a:tblGrid>
              <a:tr h="483596">
                <a:tc>
                  <a:txBody>
                    <a:bodyPr/>
                    <a:lstStyle/>
                    <a:p>
                      <a:pPr algn="ctr"/>
                      <a:endParaRPr lang="pl-PL" sz="1900" dirty="0"/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2019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2020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2021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2022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2023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2024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Suma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129123626"/>
                  </a:ext>
                </a:extLst>
              </a:tr>
              <a:tr h="483596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Brzezimierz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4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4255530303"/>
                  </a:ext>
                </a:extLst>
              </a:tr>
              <a:tr h="483596">
                <a:tc>
                  <a:txBody>
                    <a:bodyPr/>
                    <a:lstStyle/>
                    <a:p>
                      <a:pPr algn="ctr"/>
                      <a:r>
                        <a:rPr lang="pl-PL" sz="1900"/>
                        <a:t>Goszczyna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6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17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3012066267"/>
                  </a:ext>
                </a:extLst>
              </a:tr>
              <a:tr h="598471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Kurzątkowice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1661043476"/>
                  </a:ext>
                </a:extLst>
              </a:tr>
              <a:tr h="549541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Pełczyce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6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1984950636"/>
                  </a:ext>
                </a:extLst>
              </a:tr>
              <a:tr h="549541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Skrzypnik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5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467087342"/>
                  </a:ext>
                </a:extLst>
              </a:tr>
              <a:tr h="549541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Wyszkowice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15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1235734113"/>
                  </a:ext>
                </a:extLst>
              </a:tr>
              <a:tr h="549541"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Razem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10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13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8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7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9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49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3701180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61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AFF862-F1CE-F606-DBE2-36A0177B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 useBgFill="1">
        <p:nvSpPr>
          <p:cNvPr id="4" name="Rectangle 10">
            <a:extLst>
              <a:ext uri="{FF2B5EF4-FFF2-40B4-BE49-F238E27FC236}">
                <a16:creationId xmlns:a16="http://schemas.microsoft.com/office/drawing/2014/main" id="{90D65FF5-E655-EE5E-C993-09AF366FF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96978C8-9F0B-BBCE-813B-982F6A87B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8C5C287-5D08-6F62-CCF6-146D78126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C1CC927-5F63-C0B5-BCFA-F5F53A543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5A0BDA9-908D-388B-04EC-D6DFB19D1BF8}"/>
              </a:ext>
            </a:extLst>
          </p:cNvPr>
          <p:cNvSpPr txBox="1">
            <a:spLocks/>
          </p:cNvSpPr>
          <p:nvPr/>
        </p:nvSpPr>
        <p:spPr>
          <a:xfrm>
            <a:off x="1371598" y="348865"/>
            <a:ext cx="9546882" cy="900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FFFFFF"/>
                </a:solidFill>
              </a:rPr>
              <a:t>Dzieci uczęszczające do szkoły w Goszczynie w roku szkolnym 2024 / 2025</a:t>
            </a:r>
          </a:p>
        </p:txBody>
      </p:sp>
      <p:graphicFrame>
        <p:nvGraphicFramePr>
          <p:cNvPr id="9" name="Symbol zastępczy zawartości 5">
            <a:extLst>
              <a:ext uri="{FF2B5EF4-FFF2-40B4-BE49-F238E27FC236}">
                <a16:creationId xmlns:a16="http://schemas.microsoft.com/office/drawing/2014/main" id="{40E302BB-257B-0824-A7A7-7AA3238BB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899043"/>
              </p:ext>
            </p:extLst>
          </p:nvPr>
        </p:nvGraphicFramePr>
        <p:xfrm>
          <a:off x="380245" y="2426637"/>
          <a:ext cx="11561274" cy="350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480">
                  <a:extLst>
                    <a:ext uri="{9D8B030D-6E8A-4147-A177-3AD203B41FA5}">
                      <a16:colId xmlns:a16="http://schemas.microsoft.com/office/drawing/2014/main" val="2550621636"/>
                    </a:ext>
                  </a:extLst>
                </a:gridCol>
                <a:gridCol w="896019">
                  <a:extLst>
                    <a:ext uri="{9D8B030D-6E8A-4147-A177-3AD203B41FA5}">
                      <a16:colId xmlns:a16="http://schemas.microsoft.com/office/drawing/2014/main" val="3907566927"/>
                    </a:ext>
                  </a:extLst>
                </a:gridCol>
                <a:gridCol w="997077">
                  <a:extLst>
                    <a:ext uri="{9D8B030D-6E8A-4147-A177-3AD203B41FA5}">
                      <a16:colId xmlns:a16="http://schemas.microsoft.com/office/drawing/2014/main" val="1353163478"/>
                    </a:ext>
                  </a:extLst>
                </a:gridCol>
                <a:gridCol w="1053404">
                  <a:extLst>
                    <a:ext uri="{9D8B030D-6E8A-4147-A177-3AD203B41FA5}">
                      <a16:colId xmlns:a16="http://schemas.microsoft.com/office/drawing/2014/main" val="3145668376"/>
                    </a:ext>
                  </a:extLst>
                </a:gridCol>
                <a:gridCol w="1148876">
                  <a:extLst>
                    <a:ext uri="{9D8B030D-6E8A-4147-A177-3AD203B41FA5}">
                      <a16:colId xmlns:a16="http://schemas.microsoft.com/office/drawing/2014/main" val="2930693640"/>
                    </a:ext>
                  </a:extLst>
                </a:gridCol>
                <a:gridCol w="1172757">
                  <a:extLst>
                    <a:ext uri="{9D8B030D-6E8A-4147-A177-3AD203B41FA5}">
                      <a16:colId xmlns:a16="http://schemas.microsoft.com/office/drawing/2014/main" val="2745567837"/>
                    </a:ext>
                  </a:extLst>
                </a:gridCol>
                <a:gridCol w="1136533">
                  <a:extLst>
                    <a:ext uri="{9D8B030D-6E8A-4147-A177-3AD203B41FA5}">
                      <a16:colId xmlns:a16="http://schemas.microsoft.com/office/drawing/2014/main" val="1571937869"/>
                    </a:ext>
                  </a:extLst>
                </a:gridCol>
                <a:gridCol w="1185103">
                  <a:extLst>
                    <a:ext uri="{9D8B030D-6E8A-4147-A177-3AD203B41FA5}">
                      <a16:colId xmlns:a16="http://schemas.microsoft.com/office/drawing/2014/main" val="3707039716"/>
                    </a:ext>
                  </a:extLst>
                </a:gridCol>
                <a:gridCol w="1146245">
                  <a:extLst>
                    <a:ext uri="{9D8B030D-6E8A-4147-A177-3AD203B41FA5}">
                      <a16:colId xmlns:a16="http://schemas.microsoft.com/office/drawing/2014/main" val="2190251388"/>
                    </a:ext>
                  </a:extLst>
                </a:gridCol>
                <a:gridCol w="1050780">
                  <a:extLst>
                    <a:ext uri="{9D8B030D-6E8A-4147-A177-3AD203B41FA5}">
                      <a16:colId xmlns:a16="http://schemas.microsoft.com/office/drawing/2014/main" val="3246918692"/>
                    </a:ext>
                  </a:extLst>
                </a:gridCol>
              </a:tblGrid>
              <a:tr h="417145">
                <a:tc>
                  <a:txBody>
                    <a:bodyPr/>
                    <a:lstStyle/>
                    <a:p>
                      <a:pPr algn="ctr"/>
                      <a:endParaRPr lang="pl-PL" sz="1900" dirty="0"/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2010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/>
                        <a:t>2012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2013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2014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2015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/>
                        <a:t>2016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/>
                        <a:t>2017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2018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129123626"/>
                  </a:ext>
                </a:extLst>
              </a:tr>
              <a:tr h="417145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Brzezimierz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2192694681"/>
                  </a:ext>
                </a:extLst>
              </a:tr>
              <a:tr h="417145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Goszczyna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57259601"/>
                  </a:ext>
                </a:extLst>
              </a:tr>
              <a:tr h="417145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Skrzypnik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4255530303"/>
                  </a:ext>
                </a:extLst>
              </a:tr>
              <a:tr h="417145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Wyszkowice</a:t>
                      </a:r>
                    </a:p>
                  </a:txBody>
                  <a:tcPr marL="94806" marR="94806" marT="47403" marB="474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marL="94806" marR="94806" marT="47403" marB="474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66267"/>
                  </a:ext>
                </a:extLst>
              </a:tr>
              <a:tr h="474028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Grodziszowice</a:t>
                      </a:r>
                    </a:p>
                  </a:txBody>
                  <a:tcPr marL="94806" marR="94806" marT="47403" marB="474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42424104"/>
                  </a:ext>
                </a:extLst>
              </a:tr>
              <a:tr h="474028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Radłowice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-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1235734113"/>
                  </a:ext>
                </a:extLst>
              </a:tr>
              <a:tr h="474028"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Razem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0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1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1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1" dirty="0"/>
                        <a:t>0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2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0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0</a:t>
                      </a:r>
                    </a:p>
                  </a:txBody>
                  <a:tcPr marL="94806" marR="94806" marT="47403" marB="47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/>
                        <a:t>3</a:t>
                      </a:r>
                    </a:p>
                  </a:txBody>
                  <a:tcPr marL="94806" marR="94806" marT="47403" marB="47403"/>
                </a:tc>
                <a:extLst>
                  <a:ext uri="{0D108BD9-81ED-4DB2-BD59-A6C34878D82A}">
                    <a16:rowId xmlns:a16="http://schemas.microsoft.com/office/drawing/2014/main" val="3701180784"/>
                  </a:ext>
                </a:extLst>
              </a:tr>
            </a:tbl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BB76D46-5E7B-1865-A60F-CB639780D9DF}"/>
              </a:ext>
            </a:extLst>
          </p:cNvPr>
          <p:cNvSpPr txBox="1"/>
          <p:nvPr/>
        </p:nvSpPr>
        <p:spPr>
          <a:xfrm>
            <a:off x="685800" y="6269408"/>
            <a:ext cx="10803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Uwaga: 10 uczniów z terenu gm. Domaniów, w tym 8 mieszkających w obwodzie szkoły</a:t>
            </a:r>
          </a:p>
        </p:txBody>
      </p:sp>
    </p:spTree>
    <p:extLst>
      <p:ext uri="{BB962C8B-B14F-4D97-AF65-F5344CB8AC3E}">
        <p14:creationId xmlns:p14="http://schemas.microsoft.com/office/powerpoint/2010/main" val="119381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B87C2F-EFA4-CB1B-1784-6546EC74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pl-PL" sz="3700" dirty="0">
                <a:solidFill>
                  <a:srgbClr val="FFFFFF"/>
                </a:solidFill>
              </a:rPr>
              <a:t>Liczba dzieci              w Goszczynie</a:t>
            </a:r>
            <a:br>
              <a:rPr lang="pl-PL" sz="3700" dirty="0">
                <a:solidFill>
                  <a:srgbClr val="FFFFFF"/>
                </a:solidFill>
              </a:rPr>
            </a:br>
            <a:r>
              <a:rPr lang="pl-PL" sz="3700" dirty="0">
                <a:solidFill>
                  <a:srgbClr val="FFFFFF"/>
                </a:solidFill>
              </a:rPr>
              <a:t>z podziałem </a:t>
            </a:r>
            <a:br>
              <a:rPr lang="pl-PL" sz="3700" dirty="0">
                <a:solidFill>
                  <a:srgbClr val="FFFFFF"/>
                </a:solidFill>
              </a:rPr>
            </a:br>
            <a:r>
              <a:rPr lang="pl-PL" sz="3700" dirty="0">
                <a:solidFill>
                  <a:srgbClr val="FFFFFF"/>
                </a:solidFill>
              </a:rPr>
              <a:t>na gminy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C6D6411-247D-2419-4EE4-1A0E031DE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665068"/>
              </p:ext>
            </p:extLst>
          </p:nvPr>
        </p:nvGraphicFramePr>
        <p:xfrm>
          <a:off x="4948363" y="750440"/>
          <a:ext cx="6580212" cy="5464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250">
                  <a:extLst>
                    <a:ext uri="{9D8B030D-6E8A-4147-A177-3AD203B41FA5}">
                      <a16:colId xmlns:a16="http://schemas.microsoft.com/office/drawing/2014/main" val="1409247270"/>
                    </a:ext>
                  </a:extLst>
                </a:gridCol>
                <a:gridCol w="2934028">
                  <a:extLst>
                    <a:ext uri="{9D8B030D-6E8A-4147-A177-3AD203B41FA5}">
                      <a16:colId xmlns:a16="http://schemas.microsoft.com/office/drawing/2014/main" val="2801053265"/>
                    </a:ext>
                  </a:extLst>
                </a:gridCol>
                <a:gridCol w="2541934">
                  <a:extLst>
                    <a:ext uri="{9D8B030D-6E8A-4147-A177-3AD203B41FA5}">
                      <a16:colId xmlns:a16="http://schemas.microsoft.com/office/drawing/2014/main" val="1153767026"/>
                    </a:ext>
                  </a:extLst>
                </a:gridCol>
              </a:tblGrid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Lp.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Gmina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Liczba dzieci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969778115"/>
                  </a:ext>
                </a:extLst>
              </a:tr>
              <a:tr h="313637">
                <a:tc gridSpan="3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Klasa</a:t>
                      </a:r>
                      <a:r>
                        <a:rPr lang="pl-PL" sz="1300" dirty="0"/>
                        <a:t> </a:t>
                      </a:r>
                      <a:r>
                        <a:rPr lang="pl-PL" sz="1300" b="1" dirty="0"/>
                        <a:t>0</a:t>
                      </a:r>
                    </a:p>
                  </a:txBody>
                  <a:tcPr marL="66305" marR="66305" marT="33153" marB="33153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284803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1.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Domaniów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3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773035417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2.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Wiązów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1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4073485697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3.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Oława (miasto)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1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2729873110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4.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Olszanka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1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3037128061"/>
                  </a:ext>
                </a:extLst>
              </a:tr>
              <a:tr h="30299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Razem:</a:t>
                      </a:r>
                    </a:p>
                  </a:txBody>
                  <a:tcPr marL="66305" marR="66305" marT="33153" marB="33153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/>
                        <a:t>6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1444426360"/>
                  </a:ext>
                </a:extLst>
              </a:tr>
              <a:tr h="302996">
                <a:tc gridSpan="3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Klasa I-VII</a:t>
                      </a:r>
                    </a:p>
                  </a:txBody>
                  <a:tcPr marL="66305" marR="66305" marT="33153" marB="33153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300" dirty="0"/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2510289428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1.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Domaniów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7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1099688355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2.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Wiązów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4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4113561574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3.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Oława (miasto)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14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2200652019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4.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Oława (gmina)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4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1589926681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5.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Strzelin (miasto)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2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917828142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6.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Strzelin (gmina)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3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2904248728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7.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Czernica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1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797829028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8.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Borów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3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3061507369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9.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Siechnice</a:t>
                      </a:r>
                    </a:p>
                  </a:txBody>
                  <a:tcPr marL="66305" marR="66305" marT="33153" marB="33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1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1139606403"/>
                  </a:ext>
                </a:extLst>
              </a:tr>
              <a:tr h="302996">
                <a:tc gridSpan="2">
                  <a:txBody>
                    <a:bodyPr/>
                    <a:lstStyle/>
                    <a:p>
                      <a:pPr algn="r"/>
                      <a:r>
                        <a:rPr lang="pl-PL" sz="1300" b="1" dirty="0"/>
                        <a:t>Razem:</a:t>
                      </a:r>
                    </a:p>
                  </a:txBody>
                  <a:tcPr marL="66305" marR="66305" marT="33153" marB="33153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39</a:t>
                      </a:r>
                    </a:p>
                  </a:txBody>
                  <a:tcPr marL="66305" marR="66305" marT="33153" marB="33153"/>
                </a:tc>
                <a:extLst>
                  <a:ext uri="{0D108BD9-81ED-4DB2-BD59-A6C34878D82A}">
                    <a16:rowId xmlns:a16="http://schemas.microsoft.com/office/drawing/2014/main" val="29355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3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634961-81CB-4A89-8587-CAF29187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69" y="248038"/>
            <a:ext cx="11278063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Porównanie szkół prowadzonych przez JST na terenie gminy Domaniów – liczba uczniów, oddziałów i pracowników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6562F42-3D8E-61CB-D547-C16931BA4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493245"/>
              </p:ext>
            </p:extLst>
          </p:nvPr>
        </p:nvGraphicFramePr>
        <p:xfrm>
          <a:off x="456969" y="1728937"/>
          <a:ext cx="11278063" cy="508754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73471">
                  <a:extLst>
                    <a:ext uri="{9D8B030D-6E8A-4147-A177-3AD203B41FA5}">
                      <a16:colId xmlns:a16="http://schemas.microsoft.com/office/drawing/2014/main" val="2913912457"/>
                    </a:ext>
                  </a:extLst>
                </a:gridCol>
                <a:gridCol w="2942543">
                  <a:extLst>
                    <a:ext uri="{9D8B030D-6E8A-4147-A177-3AD203B41FA5}">
                      <a16:colId xmlns:a16="http://schemas.microsoft.com/office/drawing/2014/main" val="3980143449"/>
                    </a:ext>
                  </a:extLst>
                </a:gridCol>
                <a:gridCol w="2646773">
                  <a:extLst>
                    <a:ext uri="{9D8B030D-6E8A-4147-A177-3AD203B41FA5}">
                      <a16:colId xmlns:a16="http://schemas.microsoft.com/office/drawing/2014/main" val="3445331049"/>
                    </a:ext>
                  </a:extLst>
                </a:gridCol>
                <a:gridCol w="2515276">
                  <a:extLst>
                    <a:ext uri="{9D8B030D-6E8A-4147-A177-3AD203B41FA5}">
                      <a16:colId xmlns:a16="http://schemas.microsoft.com/office/drawing/2014/main" val="144221133"/>
                    </a:ext>
                  </a:extLst>
                </a:gridCol>
              </a:tblGrid>
              <a:tr h="427719">
                <a:tc>
                  <a:txBody>
                    <a:bodyPr/>
                    <a:lstStyle/>
                    <a:p>
                      <a:r>
                        <a:rPr lang="pl-PL" sz="1900"/>
                        <a:t>Lp.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SP Domaniów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SP Wierzbno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SP Goszczyna</a:t>
                      </a:r>
                    </a:p>
                  </a:txBody>
                  <a:tcPr marL="97209" marR="97209" marT="48604" marB="48604"/>
                </a:tc>
                <a:extLst>
                  <a:ext uri="{0D108BD9-81ED-4DB2-BD59-A6C34878D82A}">
                    <a16:rowId xmlns:a16="http://schemas.microsoft.com/office/drawing/2014/main" val="3387617478"/>
                  </a:ext>
                </a:extLst>
              </a:tr>
              <a:tr h="427719">
                <a:tc>
                  <a:txBody>
                    <a:bodyPr/>
                    <a:lstStyle/>
                    <a:p>
                      <a:r>
                        <a:rPr lang="pl-PL" sz="1900"/>
                        <a:t>Liczba dzieci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234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216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45</a:t>
                      </a:r>
                    </a:p>
                  </a:txBody>
                  <a:tcPr marL="97209" marR="97209" marT="48604" marB="48604"/>
                </a:tc>
                <a:extLst>
                  <a:ext uri="{0D108BD9-81ED-4DB2-BD59-A6C34878D82A}">
                    <a16:rowId xmlns:a16="http://schemas.microsoft.com/office/drawing/2014/main" val="1612720547"/>
                  </a:ext>
                </a:extLst>
              </a:tr>
              <a:tr h="427719">
                <a:tc>
                  <a:txBody>
                    <a:bodyPr/>
                    <a:lstStyle/>
                    <a:p>
                      <a:r>
                        <a:rPr lang="pl-PL" sz="1900" dirty="0"/>
                        <a:t>W tym niepełnosprawnych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10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9*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25</a:t>
                      </a:r>
                    </a:p>
                  </a:txBody>
                  <a:tcPr marL="97209" marR="97209" marT="48604" marB="48604"/>
                </a:tc>
                <a:extLst>
                  <a:ext uri="{0D108BD9-81ED-4DB2-BD59-A6C34878D82A}">
                    <a16:rowId xmlns:a16="http://schemas.microsoft.com/office/drawing/2014/main" val="2778429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/>
                        <a:t>Liczba oddziałów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/>
                        <a:t>13 z zerówką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/>
                        <a:t>11 z zerówką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/>
                        <a:t>8 z zerówką</a:t>
                      </a:r>
                    </a:p>
                  </a:txBody>
                  <a:tcPr marL="97209" marR="97209" marT="48604" marB="48604"/>
                </a:tc>
                <a:extLst>
                  <a:ext uri="{0D108BD9-81ED-4DB2-BD59-A6C34878D82A}">
                    <a16:rowId xmlns:a16="http://schemas.microsoft.com/office/drawing/2014/main" val="2479106554"/>
                  </a:ext>
                </a:extLst>
              </a:tr>
              <a:tr h="427719">
                <a:tc>
                  <a:txBody>
                    <a:bodyPr/>
                    <a:lstStyle/>
                    <a:p>
                      <a:r>
                        <a:rPr lang="pl-PL" sz="1900" dirty="0"/>
                        <a:t>Średnia l. uczniów na oddz.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18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19,64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5,63</a:t>
                      </a:r>
                    </a:p>
                  </a:txBody>
                  <a:tcPr marL="97209" marR="97209" marT="48604" marB="48604"/>
                </a:tc>
                <a:extLst>
                  <a:ext uri="{0D108BD9-81ED-4DB2-BD59-A6C34878D82A}">
                    <a16:rowId xmlns:a16="http://schemas.microsoft.com/office/drawing/2014/main" val="2569897754"/>
                  </a:ext>
                </a:extLst>
              </a:tr>
              <a:tr h="1594224">
                <a:tc>
                  <a:txBody>
                    <a:bodyPr/>
                    <a:lstStyle/>
                    <a:p>
                      <a:r>
                        <a:rPr lang="pl-PL" sz="1900" dirty="0"/>
                        <a:t>Uwagi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/>
                        <a:t>63 uczniów z obwodu Goszczyny uczęszcza do Domaniowa z czego 37 uczniów doszło w listopadzie 2023 r.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*Z obwodu Goszczyny 3 uczniów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10 uczniów z Gminy Domaniów w tym 1 dziecko z Goszczyny</a:t>
                      </a:r>
                    </a:p>
                  </a:txBody>
                  <a:tcPr marL="97209" marR="97209" marT="48604" marB="48604"/>
                </a:tc>
                <a:extLst>
                  <a:ext uri="{0D108BD9-81ED-4DB2-BD59-A6C34878D82A}">
                    <a16:rowId xmlns:a16="http://schemas.microsoft.com/office/drawing/2014/main" val="1336162906"/>
                  </a:ext>
                </a:extLst>
              </a:tr>
              <a:tr h="719345">
                <a:tc>
                  <a:txBody>
                    <a:bodyPr/>
                    <a:lstStyle/>
                    <a:p>
                      <a:r>
                        <a:rPr lang="pl-PL" sz="1900" dirty="0"/>
                        <a:t>Liczba nauczycieli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33 tj. 29.39 et. </a:t>
                      </a:r>
                    </a:p>
                    <a:p>
                      <a:r>
                        <a:rPr lang="pl-PL" sz="1900" dirty="0"/>
                        <a:t>(w tym: 4 </a:t>
                      </a:r>
                      <a:r>
                        <a:rPr lang="pl-PL" sz="1900" dirty="0" err="1"/>
                        <a:t>współorg</a:t>
                      </a:r>
                      <a:r>
                        <a:rPr lang="pl-PL" sz="1900" dirty="0"/>
                        <a:t>.)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25 tj. 22.61 et.</a:t>
                      </a:r>
                    </a:p>
                    <a:p>
                      <a:r>
                        <a:rPr lang="pl-PL" sz="1900" dirty="0"/>
                        <a:t>(w tym: 3 </a:t>
                      </a:r>
                      <a:r>
                        <a:rPr lang="pl-PL" sz="1900" dirty="0" err="1"/>
                        <a:t>współorg</a:t>
                      </a:r>
                      <a:r>
                        <a:rPr lang="pl-PL" sz="1900" dirty="0"/>
                        <a:t>.)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27 tj. 19.44 et. </a:t>
                      </a:r>
                    </a:p>
                    <a:p>
                      <a:r>
                        <a:rPr lang="pl-PL" sz="1900" dirty="0"/>
                        <a:t>(w tym: 7 </a:t>
                      </a:r>
                      <a:r>
                        <a:rPr lang="pl-PL" sz="1900" dirty="0" err="1"/>
                        <a:t>współorg</a:t>
                      </a:r>
                      <a:r>
                        <a:rPr lang="pl-PL" sz="1900" dirty="0"/>
                        <a:t>. )</a:t>
                      </a:r>
                    </a:p>
                  </a:txBody>
                  <a:tcPr marL="97209" marR="97209" marT="48604" marB="48604"/>
                </a:tc>
                <a:extLst>
                  <a:ext uri="{0D108BD9-81ED-4DB2-BD59-A6C34878D82A}">
                    <a16:rowId xmlns:a16="http://schemas.microsoft.com/office/drawing/2014/main" val="1644175676"/>
                  </a:ext>
                </a:extLst>
              </a:tr>
              <a:tr h="427719">
                <a:tc>
                  <a:txBody>
                    <a:bodyPr/>
                    <a:lstStyle/>
                    <a:p>
                      <a:r>
                        <a:rPr lang="pl-PL" sz="1900"/>
                        <a:t>Obsługa + administracja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6 + pomoc nauczyciela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6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5,5 w tym: 2,27 pomoc n-la</a:t>
                      </a:r>
                    </a:p>
                  </a:txBody>
                  <a:tcPr marL="97209" marR="97209" marT="48604" marB="48604"/>
                </a:tc>
                <a:extLst>
                  <a:ext uri="{0D108BD9-81ED-4DB2-BD59-A6C34878D82A}">
                    <a16:rowId xmlns:a16="http://schemas.microsoft.com/office/drawing/2014/main" val="149156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17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DCC8C4A-24A0-6228-DA37-DDAABA14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98831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Liczba zatrudnionych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pracowników</a:t>
            </a:r>
            <a:r>
              <a:rPr lang="pl-P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 SP Goszczyna</a:t>
            </a:r>
            <a:br>
              <a:rPr lang="pl-P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pl-P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stan na 11.12.2024 r.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A7A3D77-D349-A96C-CA01-D894D7AB5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66098"/>
              </p:ext>
            </p:extLst>
          </p:nvPr>
        </p:nvGraphicFramePr>
        <p:xfrm>
          <a:off x="360471" y="1939316"/>
          <a:ext cx="11327553" cy="5054397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672931">
                  <a:extLst>
                    <a:ext uri="{9D8B030D-6E8A-4147-A177-3AD203B41FA5}">
                      <a16:colId xmlns:a16="http://schemas.microsoft.com/office/drawing/2014/main" val="2039225844"/>
                    </a:ext>
                  </a:extLst>
                </a:gridCol>
                <a:gridCol w="1503573">
                  <a:extLst>
                    <a:ext uri="{9D8B030D-6E8A-4147-A177-3AD203B41FA5}">
                      <a16:colId xmlns:a16="http://schemas.microsoft.com/office/drawing/2014/main" val="985496694"/>
                    </a:ext>
                  </a:extLst>
                </a:gridCol>
                <a:gridCol w="1199259">
                  <a:extLst>
                    <a:ext uri="{9D8B030D-6E8A-4147-A177-3AD203B41FA5}">
                      <a16:colId xmlns:a16="http://schemas.microsoft.com/office/drawing/2014/main" val="3131646143"/>
                    </a:ext>
                  </a:extLst>
                </a:gridCol>
                <a:gridCol w="1068231">
                  <a:extLst>
                    <a:ext uri="{9D8B030D-6E8A-4147-A177-3AD203B41FA5}">
                      <a16:colId xmlns:a16="http://schemas.microsoft.com/office/drawing/2014/main" val="1672703618"/>
                    </a:ext>
                  </a:extLst>
                </a:gridCol>
                <a:gridCol w="1352768">
                  <a:extLst>
                    <a:ext uri="{9D8B030D-6E8A-4147-A177-3AD203B41FA5}">
                      <a16:colId xmlns:a16="http://schemas.microsoft.com/office/drawing/2014/main" val="838915370"/>
                    </a:ext>
                  </a:extLst>
                </a:gridCol>
                <a:gridCol w="3530791">
                  <a:extLst>
                    <a:ext uri="{9D8B030D-6E8A-4147-A177-3AD203B41FA5}">
                      <a16:colId xmlns:a16="http://schemas.microsoft.com/office/drawing/2014/main" val="2218990402"/>
                    </a:ext>
                  </a:extLst>
                </a:gridCol>
              </a:tblGrid>
              <a:tr h="1058505">
                <a:tc gridSpan="2">
                  <a:txBody>
                    <a:bodyPr/>
                    <a:lstStyle/>
                    <a:p>
                      <a:pPr algn="ctr"/>
                      <a:endParaRPr lang="pl-PL" sz="25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680" marR="283485" marT="28480" marB="213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500" b="1" cap="none" spc="0" dirty="0">
                          <a:solidFill>
                            <a:schemeClr val="tx1"/>
                          </a:solidFill>
                        </a:rPr>
                        <a:t>Liczba nauczycieli/obsługi</a:t>
                      </a:r>
                    </a:p>
                  </a:txBody>
                  <a:tcPr marL="99680" marR="283485" marT="28480" marB="213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b="1" cap="none" spc="0">
                          <a:solidFill>
                            <a:schemeClr val="tx1"/>
                          </a:solidFill>
                        </a:rPr>
                        <a:t>Etaty</a:t>
                      </a:r>
                    </a:p>
                  </a:txBody>
                  <a:tcPr marL="99680" marR="283485" marT="28480" marB="213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b="1" cap="none" spc="0">
                          <a:solidFill>
                            <a:schemeClr val="tx1"/>
                          </a:solidFill>
                        </a:rPr>
                        <a:t>W tym dla niepełnosprawnych</a:t>
                      </a:r>
                    </a:p>
                  </a:txBody>
                  <a:tcPr marL="99680" marR="283485" marT="28480" marB="213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50020"/>
                  </a:ext>
                </a:extLst>
              </a:tr>
              <a:tr h="583839"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Szkoła Podstawowa</a:t>
                      </a:r>
                    </a:p>
                  </a:txBody>
                  <a:tcPr marL="99680" marR="283485" marT="28480" marB="213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Klasa „0”</a:t>
                      </a:r>
                    </a:p>
                  </a:txBody>
                  <a:tcPr marL="99680" marR="283485" marT="28480" marB="213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9680" marR="283485" marT="28480" marB="213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9680" marR="283485" marT="28480" marB="213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19.4</a:t>
                      </a:r>
                    </a:p>
                  </a:txBody>
                  <a:tcPr marL="99680" marR="283485" marT="28480" marB="213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8.8 </a:t>
                      </a:r>
                    </a:p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(nauczyciel współorganizujący</a:t>
                      </a:r>
                    </a:p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i specjaliści psycholog, pedagog </a:t>
                      </a:r>
                      <a:r>
                        <a:rPr lang="pl-PL" sz="1900" cap="none" spc="0" dirty="0" err="1">
                          <a:solidFill>
                            <a:schemeClr val="tx1"/>
                          </a:solidFill>
                        </a:rPr>
                        <a:t>specj</a:t>
                      </a:r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., terapeuta)</a:t>
                      </a:r>
                    </a:p>
                  </a:txBody>
                  <a:tcPr marL="99680" marR="283485" marT="28480" marB="213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48105"/>
                  </a:ext>
                </a:extLst>
              </a:tr>
              <a:tr h="172303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Obsługa: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Sekretarz 1 et.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Konserwator 0,5 et.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Sprzątaczka / Woźna / pomoc nauczyciela 4 et., w tym: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1,28 sprzątaczki + 2,28 pomoce n-la </a:t>
                      </a:r>
                    </a:p>
                  </a:txBody>
                  <a:tcPr marL="99680" marR="283485" marT="28480" marB="2135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5,5</a:t>
                      </a:r>
                    </a:p>
                  </a:txBody>
                  <a:tcPr marL="99680" marR="283485" marT="28480" marB="213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5,5</a:t>
                      </a:r>
                    </a:p>
                  </a:txBody>
                  <a:tcPr marL="99680" marR="283485" marT="28480" marB="213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2.28 </a:t>
                      </a:r>
                    </a:p>
                    <a:p>
                      <a:pPr algn="ctr"/>
                      <a:r>
                        <a:rPr lang="pl-PL" sz="1900" cap="none" spc="0" dirty="0">
                          <a:solidFill>
                            <a:schemeClr val="tx1"/>
                          </a:solidFill>
                        </a:rPr>
                        <a:t>(pomoc nauczyciela)</a:t>
                      </a:r>
                    </a:p>
                  </a:txBody>
                  <a:tcPr marL="99680" marR="283485" marT="28480" marB="213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4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421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2512</Words>
  <Application>Microsoft Office PowerPoint</Application>
  <PresentationFormat>Panoramiczny</PresentationFormat>
  <Paragraphs>554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Wingdings</vt:lpstr>
      <vt:lpstr>Motyw pakietu Office</vt:lpstr>
      <vt:lpstr>Szkoła Podstawowa w Goszczynie</vt:lpstr>
      <vt:lpstr>Na 25 uczniów,  8 uczniów z niepełnosprawnością sprzężoną najwyższą wagą subwencyjną. W roku 2024 wysokość subwencji na ww. ucznia: 89.774,74 zł rocznie</vt:lpstr>
      <vt:lpstr>Dzieci zamieszkałe w obwodzie szkoły w Goszczynie 2010 - 2018</vt:lpstr>
      <vt:lpstr>Dzieci zamieszkałe w obwodzie szkoły w Goszczynie 2010 - 2018</vt:lpstr>
      <vt:lpstr>Prezentacja programu PowerPoint</vt:lpstr>
      <vt:lpstr>Prezentacja programu PowerPoint</vt:lpstr>
      <vt:lpstr>Liczba dzieci              w Goszczynie z podziałem  na gminy</vt:lpstr>
      <vt:lpstr>Porównanie szkół prowadzonych przez JST na terenie gminy Domaniów – liczba uczniów, oddziałów i pracowników</vt:lpstr>
      <vt:lpstr>Liczba zatrudnionych pracowników w SP Goszczyna stan na 11.12.2024 r. </vt:lpstr>
      <vt:lpstr>Nauczyciele według stopnia</vt:lpstr>
      <vt:lpstr>Budżet 2024 - przewidywane zakończenie roku </vt:lpstr>
      <vt:lpstr>Wydatki ogółem za rok 2024 </vt:lpstr>
      <vt:lpstr>Łączne wynagrodzenia pracowników  - rok 2024</vt:lpstr>
      <vt:lpstr>Nowy system finansowania samorządów - oświata</vt:lpstr>
      <vt:lpstr>Potrzeby oświatowe  – art. 26 ustawy  o dochodach JST</vt:lpstr>
      <vt:lpstr>Potrzeby oświatowe –  art. 26 ustawy  o dochodach JST</vt:lpstr>
      <vt:lpstr>Potrzeby oświatowe – art. 26 ustawy  o dochodach JST</vt:lpstr>
      <vt:lpstr>Potrzeby oświatowe – art. 26 ustawy o dochodach JST</vt:lpstr>
      <vt:lpstr>Potrzeby oświatowe – art. 26 ustawy  o dochodach JST</vt:lpstr>
      <vt:lpstr>Potrzeby oświatowe – art. 26  ustawy  o dochodach JST</vt:lpstr>
      <vt:lpstr>Subwencja 2025 </vt:lpstr>
      <vt:lpstr>Subwencja docelowo </vt:lpstr>
      <vt:lpstr>Kwoty potrzeb oświatowych </vt:lpstr>
      <vt:lpstr>Sposób ustalania potrzeb oświatowych </vt:lpstr>
      <vt:lpstr>Terminy do podziału potrzeb oświatowych </vt:lpstr>
      <vt:lpstr>Ponowne przeliczenie potrzeb oświatowych dla 2025 r</vt:lpstr>
      <vt:lpstr>Prezentacja programu PowerPoint</vt:lpstr>
      <vt:lpstr>Dziękuje za uwagę…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Dominik 53436</dc:creator>
  <cp:lastModifiedBy>Małgorzata Wiśniewska</cp:lastModifiedBy>
  <cp:revision>25</cp:revision>
  <cp:lastPrinted>2024-12-12T07:02:11Z</cp:lastPrinted>
  <dcterms:created xsi:type="dcterms:W3CDTF">2024-12-11T07:17:09Z</dcterms:created>
  <dcterms:modified xsi:type="dcterms:W3CDTF">2024-12-13T10:04:42Z</dcterms:modified>
</cp:coreProperties>
</file>